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9" r:id="rId3"/>
    <p:sldId id="272" r:id="rId4"/>
    <p:sldId id="295" r:id="rId5"/>
    <p:sldId id="262" r:id="rId6"/>
    <p:sldId id="257" r:id="rId7"/>
    <p:sldId id="280" r:id="rId8"/>
    <p:sldId id="294" r:id="rId9"/>
    <p:sldId id="302" r:id="rId10"/>
    <p:sldId id="290" r:id="rId11"/>
    <p:sldId id="293" r:id="rId12"/>
    <p:sldId id="286" r:id="rId13"/>
    <p:sldId id="289" r:id="rId14"/>
    <p:sldId id="283" r:id="rId15"/>
    <p:sldId id="301" r:id="rId16"/>
    <p:sldId id="264" r:id="rId17"/>
    <p:sldId id="278" r:id="rId18"/>
    <p:sldId id="298" r:id="rId19"/>
    <p:sldId id="269" r:id="rId20"/>
    <p:sldId id="261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B5934-B982-4EBE-95A1-86E5AE15E407}" type="datetimeFigureOut">
              <a:rPr lang="de-DE" smtClean="0"/>
              <a:pPr/>
              <a:t>04.06.2013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2F41F-A03A-4DEB-881E-3B24F3AF42E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40116-2B3A-A04F-8267-74A7973E21C1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1E1A6-739B-6F43-9D7B-D4288497690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656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1.mp4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0541"/>
            <a:ext cx="7947212" cy="2245659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FAA </a:t>
            </a:r>
            <a:r>
              <a:rPr lang="en-US" b="1" i="1" dirty="0" smtClean="0"/>
              <a:t>and EASA</a:t>
            </a:r>
            <a:br>
              <a:rPr lang="en-US" b="1" i="1" dirty="0" smtClean="0"/>
            </a:br>
            <a:r>
              <a:rPr lang="en-US" b="1" i="1" dirty="0" smtClean="0"/>
              <a:t>Sport Aviation Accident 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Richard T Garrison</a:t>
            </a:r>
            <a:br>
              <a:rPr lang="en-US" sz="2000" dirty="0" smtClean="0"/>
            </a:br>
            <a:r>
              <a:rPr lang="en-US" sz="2000" dirty="0" smtClean="0"/>
              <a:t>FAI CIMP USA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77553"/>
            <a:ext cx="6400800" cy="1752600"/>
          </a:xfrm>
        </p:spPr>
        <p:txBody>
          <a:bodyPr/>
          <a:lstStyle/>
          <a:p>
            <a:r>
              <a:rPr lang="en-US" dirty="0" smtClean="0"/>
              <a:t>Paris France 2013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55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541" y="257793"/>
            <a:ext cx="7637930" cy="655607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82588" y="1121460"/>
            <a:ext cx="684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rgbClr val="0070C0"/>
                </a:solidFill>
              </a:rPr>
              <a:t>Sightseeing </a:t>
            </a:r>
            <a:r>
              <a:rPr lang="de-DE" sz="3600" b="1" dirty="0" err="1" smtClean="0">
                <a:solidFill>
                  <a:srgbClr val="0070C0"/>
                </a:solidFill>
              </a:rPr>
              <a:t>Accidents</a:t>
            </a:r>
            <a:r>
              <a:rPr lang="de-DE" sz="3600" b="1" dirty="0" smtClean="0">
                <a:solidFill>
                  <a:srgbClr val="0070C0"/>
                </a:solidFill>
              </a:rPr>
              <a:t>: Distribution</a:t>
            </a:r>
            <a:endParaRPr lang="de-DE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85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0588" y="-180754"/>
            <a:ext cx="7028330" cy="744763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818094" y="2985247"/>
            <a:ext cx="3203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 smtClean="0"/>
              <a:t>Accident</a:t>
            </a:r>
            <a:r>
              <a:rPr lang="de-DE" sz="3600" b="1" dirty="0" smtClean="0"/>
              <a:t> Events</a:t>
            </a:r>
            <a:endParaRPr lang="de-DE" sz="3600" b="1" dirty="0"/>
          </a:p>
        </p:txBody>
      </p:sp>
    </p:spTree>
    <p:extLst>
      <p:ext uri="{BB962C8B-B14F-4D97-AF65-F5344CB8AC3E}">
        <p14:creationId xmlns="" xmlns:p14="http://schemas.microsoft.com/office/powerpoint/2010/main" val="27003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1" y="1625599"/>
            <a:ext cx="7230532" cy="403013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129553" y="475129"/>
            <a:ext cx="6898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rgbClr val="0070C0"/>
                </a:solidFill>
              </a:rPr>
              <a:t>Flight </a:t>
            </a:r>
            <a:r>
              <a:rPr lang="de-DE" sz="3600" b="1" dirty="0" err="1" smtClean="0">
                <a:solidFill>
                  <a:srgbClr val="0070C0"/>
                </a:solidFill>
              </a:rPr>
              <a:t>Conditions</a:t>
            </a:r>
            <a:r>
              <a:rPr lang="de-DE" sz="3600" b="1" dirty="0" smtClean="0">
                <a:solidFill>
                  <a:srgbClr val="0070C0"/>
                </a:solidFill>
              </a:rPr>
              <a:t>: </a:t>
            </a:r>
            <a:r>
              <a:rPr lang="de-DE" sz="3600" b="1" dirty="0" smtClean="0">
                <a:solidFill>
                  <a:srgbClr val="0070C0"/>
                </a:solidFill>
              </a:rPr>
              <a:t>-fatal </a:t>
            </a:r>
            <a:r>
              <a:rPr lang="de-DE" sz="3600" b="1" dirty="0" smtClean="0">
                <a:solidFill>
                  <a:srgbClr val="0070C0"/>
                </a:solidFill>
              </a:rPr>
              <a:t>/ </a:t>
            </a:r>
            <a:r>
              <a:rPr lang="de-DE" sz="3600" b="1" dirty="0" smtClean="0">
                <a:solidFill>
                  <a:srgbClr val="0070C0"/>
                </a:solidFill>
              </a:rPr>
              <a:t>non fatal-</a:t>
            </a:r>
            <a:endParaRPr lang="de-DE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60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 Seeing Accidents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964" y="1281953"/>
            <a:ext cx="7261247" cy="5347431"/>
          </a:xfrm>
        </p:spPr>
      </p:pic>
    </p:spTree>
    <p:extLst>
      <p:ext uri="{BB962C8B-B14F-4D97-AF65-F5344CB8AC3E}">
        <p14:creationId xmlns="" xmlns:p14="http://schemas.microsoft.com/office/powerpoint/2010/main" val="40698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749" y="313765"/>
            <a:ext cx="8029051" cy="637705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0"/>
            <a:ext cx="4206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rgbClr val="0070C0"/>
                </a:solidFill>
              </a:rPr>
              <a:t>USA </a:t>
            </a:r>
            <a:r>
              <a:rPr lang="de-DE" sz="3600" b="1" dirty="0" err="1" smtClean="0">
                <a:solidFill>
                  <a:srgbClr val="0070C0"/>
                </a:solidFill>
              </a:rPr>
              <a:t>Glider</a:t>
            </a:r>
            <a:r>
              <a:rPr lang="de-DE" sz="3600" b="1" dirty="0" smtClean="0">
                <a:solidFill>
                  <a:srgbClr val="0070C0"/>
                </a:solidFill>
              </a:rPr>
              <a:t> </a:t>
            </a:r>
            <a:r>
              <a:rPr lang="de-DE" sz="3600" b="1" dirty="0" err="1" smtClean="0">
                <a:solidFill>
                  <a:srgbClr val="0070C0"/>
                </a:solidFill>
              </a:rPr>
              <a:t>Accidents</a:t>
            </a:r>
            <a:endParaRPr lang="de-DE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1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933" y="510988"/>
            <a:ext cx="8770067" cy="64630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0" y="0"/>
            <a:ext cx="684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EASA </a:t>
            </a:r>
            <a:r>
              <a:rPr lang="de-DE" sz="2800" b="1" dirty="0" err="1" smtClean="0"/>
              <a:t>Glider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Accidents</a:t>
            </a:r>
            <a:r>
              <a:rPr lang="de-DE" sz="2800" b="1" dirty="0" smtClean="0"/>
              <a:t>: Distribution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xmlns="" val="4701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401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673814"/>
            <a:ext cx="7823200" cy="5452349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/>
                <a:ea typeface="Times New Roman"/>
              </a:rPr>
              <a:t>Number of Soaring Accidents</a:t>
            </a:r>
            <a:endParaRPr lang="en-US" sz="3600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</a:rPr>
              <a:t>Figure 2 Number of accident, 5 year average 2008 - 2012</a:t>
            </a:r>
            <a:endParaRPr lang="en-US" sz="3600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/>
                <a:ea typeface="Times New Roman"/>
              </a:rPr>
              <a:t> </a:t>
            </a:r>
            <a:endParaRPr lang="en-US" sz="36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00535877"/>
              </p:ext>
            </p:extLst>
          </p:nvPr>
        </p:nvGraphicFramePr>
        <p:xfrm>
          <a:off x="1524000" y="2299369"/>
          <a:ext cx="6189579" cy="3825626"/>
        </p:xfrm>
        <a:graphic>
          <a:graphicData uri="http://schemas.openxmlformats.org/presentationml/2006/ole">
            <p:oleObj spid="_x0000_s3087" r:id="rId3" imgW="5499720" imgH="238392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4111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737" y="537882"/>
            <a:ext cx="8891896" cy="593463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994175" y="0"/>
            <a:ext cx="5685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0070C0"/>
                </a:solidFill>
              </a:rPr>
              <a:t>Amateur </a:t>
            </a:r>
            <a:r>
              <a:rPr lang="de-DE" sz="3200" b="1" dirty="0" err="1" smtClean="0">
                <a:solidFill>
                  <a:srgbClr val="0070C0"/>
                </a:solidFill>
              </a:rPr>
              <a:t>Built</a:t>
            </a:r>
            <a:r>
              <a:rPr lang="de-DE" sz="3200" b="1" dirty="0" smtClean="0">
                <a:solidFill>
                  <a:srgbClr val="0070C0"/>
                </a:solidFill>
              </a:rPr>
              <a:t> AC </a:t>
            </a:r>
            <a:r>
              <a:rPr lang="de-DE" sz="3200" b="1" dirty="0" err="1" smtClean="0">
                <a:solidFill>
                  <a:srgbClr val="0070C0"/>
                </a:solidFill>
              </a:rPr>
              <a:t>vs</a:t>
            </a:r>
            <a:r>
              <a:rPr lang="de-DE" sz="3200" b="1" dirty="0" smtClean="0">
                <a:solidFill>
                  <a:srgbClr val="0070C0"/>
                </a:solidFill>
              </a:rPr>
              <a:t> Certified AC</a:t>
            </a:r>
            <a:endParaRPr lang="de-DE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8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NTSB </a:t>
            </a:r>
            <a:r>
              <a:rPr lang="en-US" dirty="0" err="1" smtClean="0"/>
              <a:t>Findings:E</a:t>
            </a:r>
            <a:r>
              <a:rPr lang="en-US" dirty="0" smtClean="0"/>
              <a:t>-AB Aircraft</a:t>
            </a:r>
            <a:r>
              <a:rPr lang="en-US" sz="4800" baseline="30000" dirty="0" smtClean="0"/>
              <a:t> 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457200" y="1497105"/>
            <a:ext cx="8229600" cy="425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aseline="30000" dirty="0">
                <a:latin typeface="Arial Narrow" pitchFamily="34" charset="0"/>
                <a:cs typeface="Arial" pitchFamily="34" charset="0"/>
              </a:rPr>
              <a:t>E-AB aircraft account for a </a:t>
            </a:r>
            <a:r>
              <a:rPr lang="en-US" sz="2800" baseline="30000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disproportionate </a:t>
            </a:r>
            <a:r>
              <a:rPr lang="en-US" sz="2800" baseline="30000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share of fatal </a:t>
            </a:r>
            <a:r>
              <a:rPr lang="en-US" sz="2800" baseline="30000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accidents</a:t>
            </a:r>
          </a:p>
          <a:p>
            <a:pPr marL="514350" indent="-514350">
              <a:buFont typeface="+mj-lt"/>
              <a:buAutoNum type="arabicPeriod"/>
            </a:pPr>
            <a:endParaRPr lang="en-US" sz="2800" baseline="30000" dirty="0">
              <a:latin typeface="Arial Narrow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aseline="30000" dirty="0" err="1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Powerplant</a:t>
            </a:r>
            <a:r>
              <a:rPr lang="en-US" sz="2800" baseline="30000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baseline="30000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failures </a:t>
            </a:r>
            <a:r>
              <a:rPr lang="en-US" sz="2800" baseline="30000" dirty="0">
                <a:latin typeface="Arial Narrow" pitchFamily="34" charset="0"/>
                <a:cs typeface="Arial" pitchFamily="34" charset="0"/>
              </a:rPr>
              <a:t>and</a:t>
            </a:r>
            <a:r>
              <a:rPr lang="en-US" sz="2800" baseline="30000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 loss of control in flight </a:t>
            </a:r>
            <a:r>
              <a:rPr lang="en-US" sz="2800" baseline="30000" dirty="0">
                <a:latin typeface="Arial Narrow" pitchFamily="34" charset="0"/>
                <a:cs typeface="Arial" pitchFamily="34" charset="0"/>
              </a:rPr>
              <a:t>are the most </a:t>
            </a:r>
            <a:r>
              <a:rPr lang="en-US" sz="2800" baseline="30000" dirty="0" smtClean="0">
                <a:latin typeface="Arial Narrow" pitchFamily="34" charset="0"/>
                <a:cs typeface="Arial" pitchFamily="34" charset="0"/>
              </a:rPr>
              <a:t>common</a:t>
            </a:r>
          </a:p>
          <a:p>
            <a:pPr marL="514350" indent="-514350">
              <a:buFont typeface="+mj-lt"/>
              <a:buAutoNum type="arabicPeriod"/>
            </a:pPr>
            <a:endParaRPr lang="en-US" sz="2800" baseline="30000" dirty="0" smtClean="0">
              <a:latin typeface="Arial Narrow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aseline="30000" dirty="0" smtClean="0">
                <a:latin typeface="Arial Narrow" pitchFamily="34" charset="0"/>
                <a:cs typeface="Arial" pitchFamily="34" charset="0"/>
              </a:rPr>
              <a:t>Accident </a:t>
            </a:r>
            <a:r>
              <a:rPr lang="en-US" sz="2800" baseline="30000" dirty="0">
                <a:latin typeface="Arial Narrow" pitchFamily="34" charset="0"/>
                <a:cs typeface="Arial" pitchFamily="34" charset="0"/>
              </a:rPr>
              <a:t>occurrences are similar for both </a:t>
            </a:r>
            <a:r>
              <a:rPr lang="en-US" sz="2800" baseline="30000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new and used </a:t>
            </a:r>
            <a:r>
              <a:rPr lang="en-US" sz="2800" baseline="300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aircraft</a:t>
            </a:r>
          </a:p>
          <a:p>
            <a:pPr marL="514350" indent="-514350">
              <a:buFont typeface="+mj-lt"/>
              <a:buAutoNum type="arabicPeriod"/>
            </a:pPr>
            <a:endParaRPr lang="en-US" sz="2800" baseline="30000" dirty="0">
              <a:latin typeface="Arial Narrow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aseline="30000" dirty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Structural failures</a:t>
            </a:r>
            <a:r>
              <a:rPr lang="en-US" sz="2800" baseline="30000" dirty="0">
                <a:latin typeface="Arial Narrow" pitchFamily="34" charset="0"/>
                <a:cs typeface="Arial" pitchFamily="34" charset="0"/>
              </a:rPr>
              <a:t> have not been a common occurrence among E-AB aircraft</a:t>
            </a:r>
            <a:r>
              <a:rPr lang="en-US" sz="2800" baseline="30000" dirty="0" smtClean="0">
                <a:latin typeface="Arial Narrow" pitchFamily="34" charset="0"/>
                <a:cs typeface="Arial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800" baseline="30000" dirty="0">
              <a:latin typeface="Arial Narrow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aseline="30000" dirty="0" smtClean="0">
                <a:latin typeface="Arial Narrow" pitchFamily="34" charset="0"/>
                <a:cs typeface="Arial" pitchFamily="34" charset="0"/>
              </a:rPr>
              <a:t>A high </a:t>
            </a:r>
            <a:r>
              <a:rPr lang="en-US" sz="2800" baseline="30000" dirty="0">
                <a:latin typeface="Arial Narrow" pitchFamily="34" charset="0"/>
                <a:cs typeface="Arial" pitchFamily="34" charset="0"/>
              </a:rPr>
              <a:t>proportion of accidents </a:t>
            </a:r>
            <a:r>
              <a:rPr lang="en-US" sz="2800" baseline="30000" dirty="0" smtClean="0">
                <a:latin typeface="Arial Narrow" pitchFamily="34" charset="0"/>
                <a:cs typeface="Arial" pitchFamily="34" charset="0"/>
              </a:rPr>
              <a:t>occur </a:t>
            </a:r>
            <a:r>
              <a:rPr lang="en-US" sz="2800" baseline="30000" dirty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early in the operational life </a:t>
            </a:r>
            <a:r>
              <a:rPr lang="en-US" sz="2800" baseline="30000" dirty="0">
                <a:latin typeface="Arial Narrow" pitchFamily="34" charset="0"/>
                <a:cs typeface="Arial" pitchFamily="34" charset="0"/>
              </a:rPr>
              <a:t>of the aircraft</a:t>
            </a:r>
            <a:r>
              <a:rPr lang="en-US" sz="2800" baseline="30000" dirty="0" smtClean="0">
                <a:latin typeface="Arial Narrow" pitchFamily="34" charset="0"/>
                <a:cs typeface="Arial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800" baseline="30000" dirty="0">
              <a:latin typeface="Arial Narrow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aseline="30000" dirty="0">
                <a:latin typeface="Arial Narrow" pitchFamily="34" charset="0"/>
                <a:cs typeface="Arial" pitchFamily="34" charset="0"/>
              </a:rPr>
              <a:t>A </a:t>
            </a:r>
            <a:r>
              <a:rPr lang="en-US" sz="2800" baseline="30000" dirty="0" smtClean="0">
                <a:latin typeface="Arial Narrow" pitchFamily="34" charset="0"/>
                <a:cs typeface="Arial" pitchFamily="34" charset="0"/>
              </a:rPr>
              <a:t>large </a:t>
            </a:r>
            <a:r>
              <a:rPr lang="en-US" sz="2800" baseline="30000" dirty="0">
                <a:latin typeface="Arial Narrow" pitchFamily="34" charset="0"/>
                <a:cs typeface="Arial" pitchFamily="34" charset="0"/>
              </a:rPr>
              <a:t>proportion of E-AB aircraft accidents occur </a:t>
            </a:r>
            <a:r>
              <a:rPr lang="en-US" sz="2800" baseline="30000" dirty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shortly after being </a:t>
            </a:r>
            <a:r>
              <a:rPr lang="en-US" sz="2800" baseline="30000" dirty="0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purchased </a:t>
            </a:r>
          </a:p>
          <a:p>
            <a:pPr marL="514350" indent="-514350">
              <a:buFont typeface="+mj-lt"/>
              <a:buAutoNum type="arabicPeriod"/>
            </a:pPr>
            <a:endParaRPr lang="en-US" sz="2800" baseline="30000" dirty="0" smtClean="0">
              <a:latin typeface="Arial Narrow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aseline="30000" dirty="0" smtClean="0">
                <a:latin typeface="Arial Narrow" pitchFamily="34" charset="0"/>
                <a:cs typeface="Arial" pitchFamily="34" charset="0"/>
              </a:rPr>
              <a:t>14 </a:t>
            </a:r>
            <a:r>
              <a:rPr lang="en-US" sz="2800" baseline="30000" dirty="0">
                <a:latin typeface="Arial Narrow" pitchFamily="34" charset="0"/>
                <a:cs typeface="Arial" pitchFamily="34" charset="0"/>
              </a:rPr>
              <a:t>of the 224 study accidents during 2011 occurred </a:t>
            </a:r>
            <a:r>
              <a:rPr lang="en-US" sz="2800" baseline="30000" dirty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during the first flight </a:t>
            </a:r>
            <a:r>
              <a:rPr lang="en-US" sz="2800" baseline="30000" dirty="0">
                <a:latin typeface="Arial Narrow" pitchFamily="34" charset="0"/>
                <a:cs typeface="Arial" pitchFamily="34" charset="0"/>
              </a:rPr>
              <a:t>by a </a:t>
            </a:r>
            <a:r>
              <a:rPr lang="en-US" sz="2800" baseline="30000" dirty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new owner</a:t>
            </a:r>
            <a:r>
              <a:rPr lang="en-US" sz="2800" baseline="30000" dirty="0">
                <a:latin typeface="Arial Narrow" pitchFamily="34" charset="0"/>
                <a:cs typeface="Arial" pitchFamily="34" charset="0"/>
              </a:rPr>
              <a:t> of a used E-AB aircraft.</a:t>
            </a:r>
            <a:endParaRPr lang="en-US" sz="2800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57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5918093"/>
          </a:xfrm>
        </p:spPr>
        <p:txBody>
          <a:bodyPr/>
          <a:lstStyle/>
          <a:p>
            <a:pPr algn="l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730" b="2730"/>
          <a:stretch>
            <a:fillRect/>
          </a:stretch>
        </p:blipFill>
        <p:spPr>
          <a:xfrm>
            <a:off x="1026090" y="338327"/>
            <a:ext cx="7408862" cy="5788025"/>
          </a:xfrm>
        </p:spPr>
      </p:pic>
      <p:sp>
        <p:nvSpPr>
          <p:cNvPr id="4" name="Textfeld 3"/>
          <p:cNvSpPr txBox="1"/>
          <p:nvPr/>
        </p:nvSpPr>
        <p:spPr>
          <a:xfrm>
            <a:off x="215153" y="6126352"/>
            <a:ext cx="4579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rgbClr val="0070C0"/>
                </a:solidFill>
              </a:rPr>
              <a:t>E-AB </a:t>
            </a:r>
            <a:r>
              <a:rPr lang="de-DE" sz="3600" b="1" dirty="0" err="1" smtClean="0">
                <a:solidFill>
                  <a:srgbClr val="0070C0"/>
                </a:solidFill>
              </a:rPr>
              <a:t>Aircraft</a:t>
            </a:r>
            <a:r>
              <a:rPr lang="de-DE" sz="3600" b="1" dirty="0" smtClean="0">
                <a:solidFill>
                  <a:srgbClr val="0070C0"/>
                </a:solidFill>
              </a:rPr>
              <a:t> </a:t>
            </a:r>
            <a:r>
              <a:rPr lang="de-DE" sz="3600" b="1" smtClean="0">
                <a:solidFill>
                  <a:srgbClr val="0070C0"/>
                </a:solidFill>
              </a:rPr>
              <a:t>Accidents</a:t>
            </a:r>
            <a:endParaRPr lang="de-DE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38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d's 7th Attempt at Flying-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78011" y="1192219"/>
            <a:ext cx="7287447" cy="543901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18730" y="289456"/>
            <a:ext cx="80602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b="1" dirty="0" smtClean="0">
                <a:solidFill>
                  <a:srgbClr val="0070C0"/>
                </a:solidFill>
              </a:rPr>
              <a:t>Experimental Flight Operation:</a:t>
            </a:r>
          </a:p>
          <a:p>
            <a:r>
              <a:rPr lang="de-DE" sz="2800" b="1" dirty="0" smtClean="0">
                <a:solidFill>
                  <a:srgbClr val="0070C0"/>
                </a:solidFill>
                <a:latin typeface="Arial Narrow" pitchFamily="34" charset="0"/>
              </a:rPr>
              <a:t>		Quote: „….</a:t>
            </a:r>
            <a:r>
              <a:rPr lang="de-DE" sz="2800" b="1" dirty="0" err="1" smtClean="0">
                <a:solidFill>
                  <a:srgbClr val="0070C0"/>
                </a:solidFill>
                <a:latin typeface="Arial Narrow" pitchFamily="34" charset="0"/>
              </a:rPr>
              <a:t>my</a:t>
            </a:r>
            <a:r>
              <a:rPr lang="de-DE" sz="28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de-DE" sz="2800" b="1" dirty="0" err="1" smtClean="0">
                <a:solidFill>
                  <a:srgbClr val="0070C0"/>
                </a:solidFill>
                <a:latin typeface="Arial Narrow" pitchFamily="34" charset="0"/>
              </a:rPr>
              <a:t>father´s</a:t>
            </a:r>
            <a:r>
              <a:rPr lang="de-DE" sz="2800" b="1" dirty="0" smtClean="0">
                <a:solidFill>
                  <a:srgbClr val="0070C0"/>
                </a:solidFill>
                <a:latin typeface="Arial Narrow" pitchFamily="34" charset="0"/>
              </a:rPr>
              <a:t> 7th </a:t>
            </a:r>
            <a:r>
              <a:rPr lang="de-DE" sz="2800" b="1" dirty="0" err="1" smtClean="0">
                <a:solidFill>
                  <a:srgbClr val="0070C0"/>
                </a:solidFill>
                <a:latin typeface="Arial Narrow" pitchFamily="34" charset="0"/>
              </a:rPr>
              <a:t>attempt</a:t>
            </a:r>
            <a:r>
              <a:rPr lang="de-DE" sz="28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de-DE" sz="2800" b="1" dirty="0" err="1" smtClean="0">
                <a:solidFill>
                  <a:srgbClr val="0070C0"/>
                </a:solidFill>
                <a:latin typeface="Arial Narrow" pitchFamily="34" charset="0"/>
              </a:rPr>
              <a:t>to</a:t>
            </a:r>
            <a:r>
              <a:rPr lang="de-DE" sz="28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de-DE" sz="2800" b="1" dirty="0" err="1" smtClean="0">
                <a:solidFill>
                  <a:srgbClr val="0070C0"/>
                </a:solidFill>
                <a:latin typeface="Arial Narrow" pitchFamily="34" charset="0"/>
              </a:rPr>
              <a:t>fly</a:t>
            </a:r>
            <a:r>
              <a:rPr lang="de-DE" sz="2800" b="1" dirty="0" smtClean="0">
                <a:solidFill>
                  <a:srgbClr val="0070C0"/>
                </a:solidFill>
                <a:latin typeface="Arial Narrow" pitchFamily="34" charset="0"/>
              </a:rPr>
              <a:t>…“</a:t>
            </a:r>
            <a:endParaRPr lang="de-DE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56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NTSB Executive Summary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Experimental </a:t>
            </a:r>
            <a:r>
              <a:rPr lang="en-US" dirty="0" smtClean="0"/>
              <a:t>Amateur-Built AC (E-AB Aircraft) represent:  </a:t>
            </a:r>
            <a:r>
              <a:rPr lang="en-US" dirty="0"/>
              <a:t>nearly </a:t>
            </a:r>
            <a:r>
              <a:rPr lang="en-US" dirty="0">
                <a:solidFill>
                  <a:srgbClr val="0070C0"/>
                </a:solidFill>
              </a:rPr>
              <a:t>10 </a:t>
            </a:r>
            <a:r>
              <a:rPr lang="en-US" dirty="0" smtClean="0">
                <a:solidFill>
                  <a:srgbClr val="0070C0"/>
                </a:solidFill>
              </a:rPr>
              <a:t>%</a:t>
            </a:r>
            <a:r>
              <a:rPr lang="en-US" dirty="0" smtClean="0"/>
              <a:t> </a:t>
            </a:r>
            <a:r>
              <a:rPr lang="en-US" dirty="0"/>
              <a:t>of the U.S. </a:t>
            </a:r>
            <a:r>
              <a:rPr lang="en-US" dirty="0" smtClean="0"/>
              <a:t>GA-fleet</a:t>
            </a:r>
          </a:p>
          <a:p>
            <a:endParaRPr lang="en-US" sz="900" dirty="0" smtClean="0"/>
          </a:p>
          <a:p>
            <a:r>
              <a:rPr lang="en-US" dirty="0" smtClean="0"/>
              <a:t>These </a:t>
            </a:r>
            <a:r>
              <a:rPr lang="en-US" dirty="0"/>
              <a:t>aircraft accounted </a:t>
            </a:r>
            <a:r>
              <a:rPr lang="en-US" dirty="0" smtClean="0"/>
              <a:t>in 2011 for:</a:t>
            </a:r>
          </a:p>
          <a:p>
            <a:pPr lvl="1"/>
            <a:r>
              <a:rPr lang="en-US" dirty="0" smtClean="0"/>
              <a:t>approximately </a:t>
            </a:r>
            <a:r>
              <a:rPr lang="en-US" dirty="0">
                <a:solidFill>
                  <a:srgbClr val="0070C0"/>
                </a:solidFill>
              </a:rPr>
              <a:t>15 </a:t>
            </a:r>
            <a:r>
              <a:rPr lang="en-US" dirty="0" smtClean="0">
                <a:solidFill>
                  <a:srgbClr val="0070C0"/>
                </a:solidFill>
              </a:rPr>
              <a:t>%</a:t>
            </a:r>
            <a:r>
              <a:rPr lang="en-US" dirty="0" smtClean="0"/>
              <a:t> 	of </a:t>
            </a:r>
            <a:r>
              <a:rPr lang="en-US" dirty="0"/>
              <a:t>the </a:t>
            </a:r>
            <a:r>
              <a:rPr lang="en-US" dirty="0" smtClean="0">
                <a:solidFill>
                  <a:srgbClr val="0070C0"/>
                </a:solidFill>
              </a:rPr>
              <a:t>total</a:t>
            </a:r>
            <a:r>
              <a:rPr lang="en-US" dirty="0" smtClean="0"/>
              <a:t>-GA accidents </a:t>
            </a:r>
          </a:p>
          <a:p>
            <a:pPr lvl="1"/>
            <a:r>
              <a:rPr lang="en-US" dirty="0" smtClean="0"/>
              <a:t>and </a:t>
            </a:r>
            <a:r>
              <a:rPr lang="en-US" dirty="0">
                <a:solidFill>
                  <a:srgbClr val="0070C0"/>
                </a:solidFill>
              </a:rPr>
              <a:t>21 </a:t>
            </a:r>
            <a:r>
              <a:rPr lang="en-US" dirty="0" smtClean="0">
                <a:solidFill>
                  <a:srgbClr val="0070C0"/>
                </a:solidFill>
              </a:rPr>
              <a:t>%</a:t>
            </a:r>
            <a:r>
              <a:rPr lang="en-US" dirty="0" smtClean="0"/>
              <a:t> 		of </a:t>
            </a:r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fatal</a:t>
            </a:r>
            <a:r>
              <a:rPr lang="en-US" dirty="0"/>
              <a:t>-U.S. </a:t>
            </a:r>
            <a:r>
              <a:rPr lang="en-US" dirty="0" smtClean="0"/>
              <a:t>GA accidents</a:t>
            </a:r>
          </a:p>
          <a:p>
            <a:pPr lvl="1"/>
            <a:endParaRPr lang="en-US" sz="900" dirty="0" smtClean="0"/>
          </a:p>
          <a:p>
            <a:r>
              <a:rPr lang="en-US" dirty="0" smtClean="0"/>
              <a:t>E-AB Aircraft represent </a:t>
            </a:r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growing segment </a:t>
            </a:r>
            <a:r>
              <a:rPr lang="en-US" dirty="0"/>
              <a:t>of the United States' general aviation </a:t>
            </a:r>
            <a:r>
              <a:rPr lang="en-US" dirty="0" smtClean="0"/>
              <a:t>fleet </a:t>
            </a:r>
          </a:p>
          <a:p>
            <a:endParaRPr lang="en-US" sz="900" dirty="0" smtClean="0"/>
          </a:p>
          <a:p>
            <a:r>
              <a:rPr lang="en-US" dirty="0" smtClean="0"/>
              <a:t>E-AB Aircraft in US :  	nearly </a:t>
            </a:r>
            <a:r>
              <a:rPr lang="en-US" dirty="0" smtClean="0">
                <a:solidFill>
                  <a:srgbClr val="0070C0"/>
                </a:solidFill>
              </a:rPr>
              <a:t>33,000 AC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10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 smtClean="0">
                <a:solidFill>
                  <a:schemeClr val="tx2"/>
                </a:solidFill>
              </a:rPr>
              <a:t>Accidents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smtClean="0"/>
              <a:t>happen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flight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enroute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flight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weather</a:t>
            </a:r>
            <a:r>
              <a:rPr lang="de-DE" dirty="0" smtClean="0"/>
              <a:t> </a:t>
            </a:r>
            <a:r>
              <a:rPr lang="de-DE" dirty="0" err="1" smtClean="0"/>
              <a:t>having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highest</a:t>
            </a:r>
            <a:r>
              <a:rPr lang="de-DE" dirty="0" smtClean="0"/>
              <a:t> </a:t>
            </a:r>
            <a:r>
              <a:rPr lang="de-DE" dirty="0" err="1" smtClean="0"/>
              <a:t>fatality</a:t>
            </a:r>
            <a:r>
              <a:rPr lang="de-DE" dirty="0" smtClean="0"/>
              <a:t> </a:t>
            </a:r>
            <a:r>
              <a:rPr lang="de-DE" dirty="0" err="1" smtClean="0"/>
              <a:t>ratios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accident</a:t>
            </a:r>
            <a:r>
              <a:rPr lang="de-DE" dirty="0" smtClean="0"/>
              <a:t>/</a:t>
            </a:r>
            <a:r>
              <a:rPr lang="de-DE" dirty="0" err="1" smtClean="0"/>
              <a:t>fatality</a:t>
            </a:r>
            <a:r>
              <a:rPr lang="de-DE" dirty="0" smtClean="0"/>
              <a:t> </a:t>
            </a:r>
            <a:r>
              <a:rPr lang="de-DE" dirty="0" err="1" smtClean="0"/>
              <a:t>ratios</a:t>
            </a:r>
            <a:r>
              <a:rPr lang="de-DE" dirty="0" smtClean="0"/>
              <a:t> in </a:t>
            </a:r>
            <a:r>
              <a:rPr lang="de-DE" dirty="0" err="1" smtClean="0"/>
              <a:t>aicraft</a:t>
            </a:r>
            <a:r>
              <a:rPr lang="de-DE" dirty="0" smtClean="0"/>
              <a:t> </a:t>
            </a:r>
            <a:r>
              <a:rPr lang="de-DE" dirty="0" err="1" smtClean="0"/>
              <a:t>involved</a:t>
            </a:r>
            <a:r>
              <a:rPr lang="de-DE" dirty="0" smtClean="0"/>
              <a:t> in </a:t>
            </a:r>
            <a:r>
              <a:rPr lang="de-DE" dirty="0" err="1" smtClean="0">
                <a:solidFill>
                  <a:schemeClr val="tx2"/>
                </a:solidFill>
              </a:rPr>
              <a:t>aerosports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slightly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decreased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remained</a:t>
            </a:r>
            <a:r>
              <a:rPr lang="de-DE" dirty="0" smtClean="0"/>
              <a:t> </a:t>
            </a:r>
            <a:r>
              <a:rPr lang="de-DE" dirty="0" err="1" smtClean="0"/>
              <a:t>stable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decade</a:t>
            </a:r>
            <a:r>
              <a:rPr lang="de-DE" dirty="0" smtClean="0"/>
              <a:t>.</a:t>
            </a:r>
          </a:p>
          <a:p>
            <a:r>
              <a:rPr lang="de-DE" dirty="0" smtClean="0">
                <a:solidFill>
                  <a:schemeClr val="tx2"/>
                </a:solidFill>
              </a:rPr>
              <a:t>E-AB AC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tx2"/>
                </a:solidFill>
              </a:rPr>
              <a:t>multiple </a:t>
            </a:r>
            <a:r>
              <a:rPr lang="de-DE" dirty="0" err="1" smtClean="0">
                <a:solidFill>
                  <a:schemeClr val="tx2"/>
                </a:solidFill>
              </a:rPr>
              <a:t>risks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smtClean="0"/>
              <a:t>but </a:t>
            </a:r>
            <a:r>
              <a:rPr lang="de-DE" dirty="0" err="1" smtClean="0">
                <a:solidFill>
                  <a:schemeClr val="tx2"/>
                </a:solidFill>
              </a:rPr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inexperience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AC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highest</a:t>
            </a:r>
            <a:r>
              <a:rPr lang="de-DE" dirty="0" smtClean="0"/>
              <a:t> 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factors</a:t>
            </a:r>
            <a:r>
              <a:rPr lang="de-DE" dirty="0" smtClean="0"/>
              <a:t>.</a:t>
            </a:r>
          </a:p>
          <a:p>
            <a:r>
              <a:rPr lang="de-DE" dirty="0" smtClean="0">
                <a:solidFill>
                  <a:schemeClr val="tx2"/>
                </a:solidFill>
              </a:rPr>
              <a:t>E-AB AC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more</a:t>
            </a:r>
            <a:r>
              <a:rPr lang="de-DE" dirty="0" smtClean="0">
                <a:solidFill>
                  <a:schemeClr val="tx2"/>
                </a:solidFill>
              </a:rPr>
              <a:t> fatal </a:t>
            </a:r>
            <a:r>
              <a:rPr lang="de-DE" dirty="0" err="1" smtClean="0">
                <a:solidFill>
                  <a:schemeClr val="tx2"/>
                </a:solidFill>
              </a:rPr>
              <a:t>accidents</a:t>
            </a:r>
            <a:r>
              <a:rPr lang="de-DE" dirty="0" smtClean="0">
                <a:solidFill>
                  <a:schemeClr val="tx2"/>
                </a:solidFill>
              </a:rPr>
              <a:t>  </a:t>
            </a:r>
            <a:r>
              <a:rPr lang="de-DE" dirty="0" err="1" smtClean="0"/>
              <a:t>proportionaly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603840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468" r="6468"/>
          <a:stretch>
            <a:fillRect/>
          </a:stretch>
        </p:blipFill>
        <p:spPr>
          <a:xfrm>
            <a:off x="672353" y="316203"/>
            <a:ext cx="7608046" cy="5809960"/>
          </a:xfrm>
        </p:spPr>
      </p:pic>
      <p:sp>
        <p:nvSpPr>
          <p:cNvPr id="5" name="Textfeld 2"/>
          <p:cNvSpPr txBox="1"/>
          <p:nvPr/>
        </p:nvSpPr>
        <p:spPr>
          <a:xfrm>
            <a:off x="2706660" y="1622612"/>
            <a:ext cx="6437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b="1" dirty="0" smtClean="0">
                <a:solidFill>
                  <a:srgbClr val="FF0000"/>
                </a:solidFill>
              </a:rPr>
              <a:t>Basic Trend </a:t>
            </a:r>
            <a:r>
              <a:rPr lang="de-DE" sz="3600" b="1" dirty="0" err="1" smtClean="0">
                <a:solidFill>
                  <a:srgbClr val="FF0000"/>
                </a:solidFill>
              </a:rPr>
              <a:t>of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</a:rPr>
              <a:t>Accident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</a:rPr>
              <a:t>Statistics</a:t>
            </a:r>
            <a:endParaRPr lang="de-D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47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486" y="511259"/>
            <a:ext cx="8503514" cy="564052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40486" y="0"/>
            <a:ext cx="8091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b="1" dirty="0" smtClean="0">
                <a:solidFill>
                  <a:srgbClr val="0070C0"/>
                </a:solidFill>
              </a:rPr>
              <a:t>FAA </a:t>
            </a:r>
            <a:r>
              <a:rPr lang="de-DE" sz="3600" b="1" dirty="0" err="1" smtClean="0">
                <a:solidFill>
                  <a:srgbClr val="0070C0"/>
                </a:solidFill>
              </a:rPr>
              <a:t>Accident</a:t>
            </a:r>
            <a:r>
              <a:rPr lang="de-DE" sz="3600" b="1" dirty="0" smtClean="0">
                <a:solidFill>
                  <a:srgbClr val="0070C0"/>
                </a:solidFill>
              </a:rPr>
              <a:t> Data: </a:t>
            </a:r>
            <a:r>
              <a:rPr lang="de-DE" sz="3600" b="1" dirty="0" err="1" smtClean="0">
                <a:solidFill>
                  <a:srgbClr val="0070C0"/>
                </a:solidFill>
              </a:rPr>
              <a:t>Flights</a:t>
            </a:r>
            <a:r>
              <a:rPr lang="de-DE" sz="3600" b="1" dirty="0" smtClean="0">
                <a:solidFill>
                  <a:srgbClr val="0070C0"/>
                </a:solidFill>
              </a:rPr>
              <a:t> </a:t>
            </a:r>
            <a:r>
              <a:rPr lang="de-DE" sz="3600" b="1" dirty="0" err="1" smtClean="0">
                <a:solidFill>
                  <a:srgbClr val="0070C0"/>
                </a:solidFill>
              </a:rPr>
              <a:t>vs</a:t>
            </a:r>
            <a:r>
              <a:rPr lang="de-DE" sz="3600" b="1" dirty="0" smtClean="0">
                <a:solidFill>
                  <a:srgbClr val="0070C0"/>
                </a:solidFill>
              </a:rPr>
              <a:t> Flight </a:t>
            </a:r>
            <a:r>
              <a:rPr lang="de-DE" sz="3600" b="1" dirty="0" err="1" smtClean="0">
                <a:solidFill>
                  <a:srgbClr val="0070C0"/>
                </a:solidFill>
              </a:rPr>
              <a:t>Hours</a:t>
            </a:r>
            <a:endParaRPr lang="de-DE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12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74336" y="1417638"/>
            <a:ext cx="7585242" cy="58086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139356"/>
              </p:ext>
            </p:extLst>
          </p:nvPr>
        </p:nvGraphicFramePr>
        <p:xfrm>
          <a:off x="1928538" y="0"/>
          <a:ext cx="6815684" cy="7001435"/>
        </p:xfrm>
        <a:graphic>
          <a:graphicData uri="http://schemas.openxmlformats.org/presentationml/2006/ole">
            <p:oleObj spid="_x0000_s2073" name="Document" r:id="rId3" imgW="6057677" imgH="6222771" progId="Word.Document.12">
              <p:embed/>
            </p:oleObj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0" y="0"/>
            <a:ext cx="6885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 smtClean="0">
                <a:solidFill>
                  <a:srgbClr val="0070C0"/>
                </a:solidFill>
              </a:rPr>
              <a:t>Comparison</a:t>
            </a:r>
            <a:r>
              <a:rPr lang="de-DE" sz="3600" b="1" dirty="0" smtClean="0">
                <a:solidFill>
                  <a:srgbClr val="0070C0"/>
                </a:solidFill>
              </a:rPr>
              <a:t> </a:t>
            </a:r>
            <a:r>
              <a:rPr lang="de-DE" sz="3600" b="1" dirty="0" err="1" smtClean="0">
                <a:solidFill>
                  <a:srgbClr val="0070C0"/>
                </a:solidFill>
              </a:rPr>
              <a:t>of</a:t>
            </a:r>
            <a:r>
              <a:rPr lang="de-DE" sz="3600" b="1" dirty="0" smtClean="0">
                <a:solidFill>
                  <a:srgbClr val="0070C0"/>
                </a:solidFill>
              </a:rPr>
              <a:t> Transport </a:t>
            </a:r>
            <a:r>
              <a:rPr lang="de-DE" sz="3600" b="1" dirty="0" err="1" smtClean="0">
                <a:solidFill>
                  <a:srgbClr val="0070C0"/>
                </a:solidFill>
              </a:rPr>
              <a:t>Accident</a:t>
            </a:r>
            <a:endParaRPr lang="de-DE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9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EASA Data for AC less than 2250 Kg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Fatal </a:t>
            </a:r>
            <a:r>
              <a:rPr lang="en-US" b="1" dirty="0"/>
              <a:t>accidents by aircraft category – accidents in EASA MS with aircraft below 2 250 kg (2006 – 2011) </a:t>
            </a:r>
            <a:endParaRPr lang="en-US" dirty="0"/>
          </a:p>
          <a:p>
            <a:r>
              <a:rPr lang="en-US" dirty="0"/>
              <a:t>Balloon </a:t>
            </a:r>
            <a:r>
              <a:rPr lang="en-US" b="1" dirty="0"/>
              <a:t>1 </a:t>
            </a:r>
            <a:r>
              <a:rPr lang="en-US" b="1" dirty="0" smtClean="0"/>
              <a:t>%                                  </a:t>
            </a:r>
            <a:r>
              <a:rPr lang="en-US" dirty="0" err="1"/>
              <a:t>Microlight</a:t>
            </a:r>
            <a:r>
              <a:rPr lang="en-US" dirty="0"/>
              <a:t> </a:t>
            </a:r>
            <a:r>
              <a:rPr lang="en-US" b="1" dirty="0"/>
              <a:t>23 %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dirty="0"/>
              <a:t>Dirigible </a:t>
            </a:r>
            <a:r>
              <a:rPr lang="en-US" b="1" dirty="0"/>
              <a:t>1 </a:t>
            </a:r>
            <a:r>
              <a:rPr lang="en-US" b="1" dirty="0" smtClean="0"/>
              <a:t>%                                 </a:t>
            </a:r>
            <a:r>
              <a:rPr lang="en-US" dirty="0" err="1"/>
              <a:t>Aeroplane</a:t>
            </a:r>
            <a:r>
              <a:rPr lang="en-US" dirty="0"/>
              <a:t> </a:t>
            </a:r>
            <a:r>
              <a:rPr lang="en-US" b="1" dirty="0"/>
              <a:t>41 %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dirty="0"/>
              <a:t>Gyroplane </a:t>
            </a:r>
            <a:r>
              <a:rPr lang="en-US" b="1" dirty="0"/>
              <a:t>2 </a:t>
            </a:r>
            <a:r>
              <a:rPr lang="en-US" b="1" dirty="0" smtClean="0"/>
              <a:t>%</a:t>
            </a:r>
          </a:p>
          <a:p>
            <a:r>
              <a:rPr lang="en-US" b="1" dirty="0" smtClean="0"/>
              <a:t> </a:t>
            </a:r>
            <a:r>
              <a:rPr lang="en-US" dirty="0"/>
              <a:t>Helicopter </a:t>
            </a:r>
            <a:r>
              <a:rPr lang="en-US" b="1" dirty="0"/>
              <a:t>7 % </a:t>
            </a:r>
            <a:endParaRPr lang="en-US" b="1" dirty="0" smtClean="0"/>
          </a:p>
          <a:p>
            <a:r>
              <a:rPr lang="en-US" dirty="0" smtClean="0"/>
              <a:t>Other </a:t>
            </a:r>
            <a:r>
              <a:rPr lang="en-US" b="1" dirty="0"/>
              <a:t>9 % </a:t>
            </a:r>
            <a:endParaRPr lang="en-US" b="1" dirty="0" smtClean="0"/>
          </a:p>
          <a:p>
            <a:r>
              <a:rPr lang="en-US" dirty="0" smtClean="0"/>
              <a:t>Glider </a:t>
            </a:r>
            <a:r>
              <a:rPr lang="en-US" b="1" dirty="0"/>
              <a:t>18 </a:t>
            </a:r>
            <a:r>
              <a:rPr lang="en-US" b="1" dirty="0" smtClean="0"/>
              <a:t>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549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1429" y="930088"/>
            <a:ext cx="7086600" cy="57023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64777" y="283757"/>
            <a:ext cx="6387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rgbClr val="0070C0"/>
                </a:solidFill>
              </a:rPr>
              <a:t>EASA </a:t>
            </a:r>
            <a:r>
              <a:rPr lang="de-DE" sz="3600" b="1" dirty="0" err="1" smtClean="0">
                <a:solidFill>
                  <a:srgbClr val="0070C0"/>
                </a:solidFill>
              </a:rPr>
              <a:t>Overview</a:t>
            </a:r>
            <a:r>
              <a:rPr lang="de-DE" sz="3600" b="1" dirty="0" smtClean="0">
                <a:solidFill>
                  <a:srgbClr val="0070C0"/>
                </a:solidFill>
              </a:rPr>
              <a:t>: </a:t>
            </a:r>
            <a:r>
              <a:rPr lang="de-DE" sz="3600" b="1" dirty="0" err="1" smtClean="0">
                <a:solidFill>
                  <a:srgbClr val="0070C0"/>
                </a:solidFill>
              </a:rPr>
              <a:t>Accidents</a:t>
            </a:r>
            <a:r>
              <a:rPr lang="de-DE" sz="3600" b="1" dirty="0" smtClean="0">
                <a:solidFill>
                  <a:srgbClr val="0070C0"/>
                </a:solidFill>
              </a:rPr>
              <a:t> </a:t>
            </a:r>
            <a:r>
              <a:rPr lang="de-DE" sz="3600" b="1" dirty="0" err="1" smtClean="0">
                <a:solidFill>
                  <a:srgbClr val="0070C0"/>
                </a:solidFill>
              </a:rPr>
              <a:t>by</a:t>
            </a:r>
            <a:r>
              <a:rPr lang="de-DE" sz="3600" b="1" dirty="0" smtClean="0">
                <a:solidFill>
                  <a:srgbClr val="0070C0"/>
                </a:solidFill>
              </a:rPr>
              <a:t> AC</a:t>
            </a:r>
            <a:endParaRPr lang="de-DE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50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375" y="475129"/>
            <a:ext cx="8280790" cy="611773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129553" y="475129"/>
            <a:ext cx="3173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 smtClean="0">
                <a:solidFill>
                  <a:srgbClr val="0070C0"/>
                </a:solidFill>
              </a:rPr>
              <a:t>Phases</a:t>
            </a:r>
            <a:r>
              <a:rPr lang="de-DE" sz="3600" b="1" dirty="0" smtClean="0">
                <a:solidFill>
                  <a:srgbClr val="0070C0"/>
                </a:solidFill>
              </a:rPr>
              <a:t> </a:t>
            </a:r>
            <a:r>
              <a:rPr lang="de-DE" sz="3600" b="1" dirty="0" err="1" smtClean="0">
                <a:solidFill>
                  <a:srgbClr val="0070C0"/>
                </a:solidFill>
              </a:rPr>
              <a:t>of</a:t>
            </a:r>
            <a:r>
              <a:rPr lang="de-DE" sz="3600" b="1" dirty="0" smtClean="0">
                <a:solidFill>
                  <a:srgbClr val="0070C0"/>
                </a:solidFill>
              </a:rPr>
              <a:t> Flight</a:t>
            </a:r>
            <a:endParaRPr lang="de-DE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74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377" b="3377"/>
          <a:stretch>
            <a:fillRect/>
          </a:stretch>
        </p:blipFill>
        <p:spPr>
          <a:xfrm>
            <a:off x="270903" y="385482"/>
            <a:ext cx="7408862" cy="5605463"/>
          </a:xfrm>
        </p:spPr>
      </p:pic>
      <p:sp>
        <p:nvSpPr>
          <p:cNvPr id="5" name="Textfeld 4"/>
          <p:cNvSpPr txBox="1"/>
          <p:nvPr/>
        </p:nvSpPr>
        <p:spPr>
          <a:xfrm>
            <a:off x="5809130" y="4643718"/>
            <a:ext cx="3451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</a:rPr>
              <a:t>Aeroplanes &lt; 2000 Kg</a:t>
            </a:r>
          </a:p>
          <a:p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</a:rPr>
              <a:t>Reasons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</a:rPr>
              <a:t> /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</a:rPr>
              <a:t>Phases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</a:rPr>
              <a:t>Ops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</a:rPr>
              <a:t>: EASA</a:t>
            </a:r>
            <a:endParaRPr lang="de-DE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23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341</Words>
  <Application>Microsoft Office PowerPoint</Application>
  <PresentationFormat>Bildschirmpräsentation (4:3)</PresentationFormat>
  <Paragraphs>59</Paragraphs>
  <Slides>21</Slides>
  <Notes>0</Notes>
  <HiddenSlides>0</HiddenSlides>
  <MMClips>1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Larissa-Design</vt:lpstr>
      <vt:lpstr>Document</vt:lpstr>
      <vt:lpstr>FAA and EASA Sport Aviation Accident Data  Richard T Garrison FAI CIMP USA</vt:lpstr>
      <vt:lpstr>Folie 2</vt:lpstr>
      <vt:lpstr>Folie 3</vt:lpstr>
      <vt:lpstr>Folie 4</vt:lpstr>
      <vt:lpstr>Folie 5</vt:lpstr>
      <vt:lpstr>EASA Data for AC less than 2250 Kg</vt:lpstr>
      <vt:lpstr>Folie 7</vt:lpstr>
      <vt:lpstr>Folie 8</vt:lpstr>
      <vt:lpstr>Folie 9</vt:lpstr>
      <vt:lpstr>Folie 10</vt:lpstr>
      <vt:lpstr>Folie 11</vt:lpstr>
      <vt:lpstr>Folie 12</vt:lpstr>
      <vt:lpstr>Sight Seeing Accidents</vt:lpstr>
      <vt:lpstr>Folie 14</vt:lpstr>
      <vt:lpstr>Folie 15</vt:lpstr>
      <vt:lpstr>Folie 16</vt:lpstr>
      <vt:lpstr>Folie 17</vt:lpstr>
      <vt:lpstr>NTSB Findings:E-AB Aircraft </vt:lpstr>
      <vt:lpstr>Folie 19</vt:lpstr>
      <vt:lpstr>NTSB Executive Summary</vt:lpstr>
      <vt:lpstr>Summary</vt:lpstr>
    </vt:vector>
  </TitlesOfParts>
  <Company>DHP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Aviation Accident Data 2011</dc:title>
  <dc:creator>RICHARD GARRISON</dc:creator>
  <cp:lastModifiedBy>Team</cp:lastModifiedBy>
  <cp:revision>57</cp:revision>
  <dcterms:created xsi:type="dcterms:W3CDTF">2013-05-30T01:59:31Z</dcterms:created>
  <dcterms:modified xsi:type="dcterms:W3CDTF">2013-06-04T20:33:50Z</dcterms:modified>
</cp:coreProperties>
</file>