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79" r:id="rId2"/>
    <p:sldId id="325" r:id="rId3"/>
    <p:sldId id="280" r:id="rId4"/>
    <p:sldId id="326" r:id="rId5"/>
    <p:sldId id="282" r:id="rId6"/>
    <p:sldId id="300" r:id="rId7"/>
    <p:sldId id="283" r:id="rId8"/>
    <p:sldId id="301"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81" r:id="rId24"/>
    <p:sldId id="303" r:id="rId25"/>
    <p:sldId id="258" r:id="rId26"/>
    <p:sldId id="309" r:id="rId27"/>
    <p:sldId id="276" r:id="rId28"/>
    <p:sldId id="259" r:id="rId29"/>
    <p:sldId id="310" r:id="rId30"/>
    <p:sldId id="260" r:id="rId31"/>
    <p:sldId id="261" r:id="rId32"/>
    <p:sldId id="267" r:id="rId33"/>
    <p:sldId id="318" r:id="rId34"/>
    <p:sldId id="263" r:id="rId35"/>
    <p:sldId id="268" r:id="rId36"/>
    <p:sldId id="311" r:id="rId37"/>
    <p:sldId id="265" r:id="rId38"/>
    <p:sldId id="312" r:id="rId39"/>
    <p:sldId id="266" r:id="rId40"/>
    <p:sldId id="313" r:id="rId41"/>
    <p:sldId id="269" r:id="rId42"/>
    <p:sldId id="314" r:id="rId43"/>
    <p:sldId id="270" r:id="rId44"/>
    <p:sldId id="315" r:id="rId45"/>
    <p:sldId id="271" r:id="rId46"/>
    <p:sldId id="316" r:id="rId47"/>
    <p:sldId id="272" r:id="rId48"/>
    <p:sldId id="317" r:id="rId49"/>
    <p:sldId id="273" r:id="rId50"/>
    <p:sldId id="274" r:id="rId51"/>
    <p:sldId id="320" r:id="rId52"/>
    <p:sldId id="307" r:id="rId53"/>
    <p:sldId id="321" r:id="rId54"/>
    <p:sldId id="308" r:id="rId55"/>
    <p:sldId id="275" r:id="rId56"/>
  </p:sldIdLst>
  <p:sldSz cx="12192000" cy="6858000"/>
  <p:notesSz cx="6888163"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Germann" initials="PG" lastIdx="1" clrIdx="0">
    <p:extLst>
      <p:ext uri="{19B8F6BF-5375-455C-9EA6-DF929625EA0E}">
        <p15:presenceInfo xmlns:p15="http://schemas.microsoft.com/office/powerpoint/2012/main" userId="3d3aabe3605736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3399FF"/>
    <a:srgbClr val="0066FF"/>
    <a:srgbClr val="FFFF99"/>
    <a:srgbClr val="75945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14" autoAdjust="0"/>
    <p:restoredTop sz="56940" autoAdjust="0"/>
  </p:normalViewPr>
  <p:slideViewPr>
    <p:cSldViewPr snapToGrid="0">
      <p:cViewPr varScale="1">
        <p:scale>
          <a:sx n="41" d="100"/>
          <a:sy n="41" d="100"/>
        </p:scale>
        <p:origin x="72" y="678"/>
      </p:cViewPr>
      <p:guideLst/>
    </p:cSldViewPr>
  </p:slideViewPr>
  <p:outlineViewPr>
    <p:cViewPr>
      <p:scale>
        <a:sx n="33" d="100"/>
        <a:sy n="33" d="100"/>
      </p:scale>
      <p:origin x="0" y="-4872"/>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33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676"/>
          </a:xfrm>
          <a:prstGeom prst="rect">
            <a:avLst/>
          </a:prstGeom>
        </p:spPr>
        <p:txBody>
          <a:bodyPr vert="horz" lIns="91998" tIns="45999" rIns="91998" bIns="45999" rtlCol="0"/>
          <a:lstStyle>
            <a:lvl1pPr algn="l">
              <a:defRPr sz="1200"/>
            </a:lvl1pPr>
          </a:lstStyle>
          <a:p>
            <a:endParaRPr lang="de-CH" dirty="0"/>
          </a:p>
        </p:txBody>
      </p:sp>
      <p:sp>
        <p:nvSpPr>
          <p:cNvPr id="3" name="Datumsplatzhalter 2"/>
          <p:cNvSpPr>
            <a:spLocks noGrp="1"/>
          </p:cNvSpPr>
          <p:nvPr>
            <p:ph type="dt" idx="1"/>
          </p:nvPr>
        </p:nvSpPr>
        <p:spPr>
          <a:xfrm>
            <a:off x="3901698" y="0"/>
            <a:ext cx="2984871" cy="502676"/>
          </a:xfrm>
          <a:prstGeom prst="rect">
            <a:avLst/>
          </a:prstGeom>
        </p:spPr>
        <p:txBody>
          <a:bodyPr vert="horz" lIns="91998" tIns="45999" rIns="91998" bIns="45999" rtlCol="0"/>
          <a:lstStyle>
            <a:lvl1pPr algn="r">
              <a:defRPr sz="1200"/>
            </a:lvl1pPr>
          </a:lstStyle>
          <a:p>
            <a:fld id="{56F37F73-1DB0-4555-AEA7-D630742814F1}" type="datetimeFigureOut">
              <a:rPr lang="de-CH" smtClean="0"/>
              <a:t>04.03.2021</a:t>
            </a:fld>
            <a:endParaRPr lang="de-CH" dirty="0"/>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998" tIns="45999" rIns="91998" bIns="45999" rtlCol="0" anchor="ctr"/>
          <a:lstStyle/>
          <a:p>
            <a:endParaRPr lang="de-CH" dirty="0"/>
          </a:p>
        </p:txBody>
      </p:sp>
      <p:sp>
        <p:nvSpPr>
          <p:cNvPr id="5" name="Notizenplatzhalter 4"/>
          <p:cNvSpPr>
            <a:spLocks noGrp="1"/>
          </p:cNvSpPr>
          <p:nvPr>
            <p:ph type="body" sz="quarter" idx="3"/>
          </p:nvPr>
        </p:nvSpPr>
        <p:spPr>
          <a:xfrm>
            <a:off x="688817" y="4821506"/>
            <a:ext cx="5510530" cy="3944869"/>
          </a:xfrm>
          <a:prstGeom prst="rect">
            <a:avLst/>
          </a:prstGeom>
        </p:spPr>
        <p:txBody>
          <a:bodyPr vert="horz" lIns="91998" tIns="45999" rIns="91998" bIns="45999"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516040"/>
            <a:ext cx="2984871" cy="502675"/>
          </a:xfrm>
          <a:prstGeom prst="rect">
            <a:avLst/>
          </a:prstGeom>
        </p:spPr>
        <p:txBody>
          <a:bodyPr vert="horz" lIns="91998" tIns="45999" rIns="91998" bIns="45999" rtlCol="0" anchor="b"/>
          <a:lstStyle>
            <a:lvl1pPr algn="l">
              <a:defRPr sz="1200"/>
            </a:lvl1pPr>
          </a:lstStyle>
          <a:p>
            <a:endParaRPr lang="de-CH" dirty="0"/>
          </a:p>
        </p:txBody>
      </p:sp>
      <p:sp>
        <p:nvSpPr>
          <p:cNvPr id="7" name="Foliennummernplatzhalter 6"/>
          <p:cNvSpPr>
            <a:spLocks noGrp="1"/>
          </p:cNvSpPr>
          <p:nvPr>
            <p:ph type="sldNum" sz="quarter" idx="5"/>
          </p:nvPr>
        </p:nvSpPr>
        <p:spPr>
          <a:xfrm>
            <a:off x="3901698" y="9516040"/>
            <a:ext cx="2984871" cy="502675"/>
          </a:xfrm>
          <a:prstGeom prst="rect">
            <a:avLst/>
          </a:prstGeom>
        </p:spPr>
        <p:txBody>
          <a:bodyPr vert="horz" lIns="91998" tIns="45999" rIns="91998" bIns="45999" rtlCol="0" anchor="b"/>
          <a:lstStyle>
            <a:lvl1pPr algn="r">
              <a:defRPr sz="1200"/>
            </a:lvl1pPr>
          </a:lstStyle>
          <a:p>
            <a:fld id="{B71AE6BF-12FB-49C6-9D44-A526E4F34F1B}" type="slidenum">
              <a:rPr lang="de-CH" smtClean="0"/>
              <a:t>‹Nr.›</a:t>
            </a:fld>
            <a:endParaRPr lang="de-CH" dirty="0"/>
          </a:p>
        </p:txBody>
      </p:sp>
    </p:spTree>
    <p:extLst>
      <p:ext uri="{BB962C8B-B14F-4D97-AF65-F5344CB8AC3E}">
        <p14:creationId xmlns:p14="http://schemas.microsoft.com/office/powerpoint/2010/main" val="72497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lnSpc>
                <a:spcPct val="150000"/>
              </a:lnSpc>
              <a:defRPr/>
            </a:pPr>
            <a:r>
              <a:rPr lang="en-US" b="1" baseline="0" noProof="0" dirty="0" smtClean="0"/>
              <a:t>Proper F2B judging requires considerable effort to acquire the knowledge and maintain the operational capability of the judges.</a:t>
            </a:r>
          </a:p>
          <a:p>
            <a:pPr defTabSz="919978">
              <a:lnSpc>
                <a:spcPct val="150000"/>
              </a:lnSpc>
              <a:defRPr/>
            </a:pPr>
            <a:endParaRPr lang="en-US" b="1" baseline="0" noProof="0" dirty="0" smtClean="0"/>
          </a:p>
          <a:p>
            <a:pPr defTabSz="919978">
              <a:lnSpc>
                <a:spcPct val="150000"/>
              </a:lnSpc>
              <a:defRPr/>
            </a:pPr>
            <a:r>
              <a:rPr lang="en-US" b="1" baseline="0" noProof="0" dirty="0" smtClean="0"/>
              <a:t>A corresponding commitment is the indispensable basic requirement in order to be able to provide an appropriate level of knowledge and ability of the judges to the competitors at the competition who practice in a disciplined manner and often travel from far away.</a:t>
            </a:r>
          </a:p>
          <a:p>
            <a:pPr defTabSz="919978">
              <a:lnSpc>
                <a:spcPct val="150000"/>
              </a:lnSpc>
              <a:defRPr/>
            </a:pPr>
            <a:endParaRPr lang="en-US" b="1" baseline="0" noProof="0" dirty="0" smtClean="0"/>
          </a:p>
          <a:p>
            <a:pPr defTabSz="919978">
              <a:lnSpc>
                <a:spcPct val="150000"/>
              </a:lnSpc>
              <a:defRPr/>
            </a:pPr>
            <a:r>
              <a:rPr lang="en-US" b="1" baseline="0" noProof="0" dirty="0" smtClean="0"/>
              <a:t>The scores given by individual judges to the same </a:t>
            </a:r>
            <a:r>
              <a:rPr lang="en-US" b="1" baseline="0" noProof="0" dirty="0" err="1" smtClean="0"/>
              <a:t>manoeuvre</a:t>
            </a:r>
            <a:r>
              <a:rPr lang="en-US" b="1" baseline="0" noProof="0" dirty="0" smtClean="0"/>
              <a:t> of a pilot may differ considerably.</a:t>
            </a:r>
          </a:p>
          <a:p>
            <a:pPr defTabSz="919978">
              <a:lnSpc>
                <a:spcPct val="150000"/>
              </a:lnSpc>
              <a:defRPr/>
            </a:pPr>
            <a:endParaRPr lang="en-US" b="1" baseline="0" noProof="0" dirty="0" smtClean="0"/>
          </a:p>
          <a:p>
            <a:pPr defTabSz="919978">
              <a:lnSpc>
                <a:spcPct val="150000"/>
              </a:lnSpc>
              <a:defRPr/>
            </a:pPr>
            <a:r>
              <a:rPr lang="en-US" b="1" baseline="0" noProof="0" dirty="0" smtClean="0"/>
              <a:t>Such differences are not so much due to training and experience, but to an individually different weighting of detected errors.</a:t>
            </a:r>
          </a:p>
          <a:p>
            <a:pPr defTabSz="919978">
              <a:lnSpc>
                <a:spcPct val="150000"/>
              </a:lnSpc>
              <a:defRPr/>
            </a:pPr>
            <a:endParaRPr lang="en-US" b="1" baseline="0" noProof="0" dirty="0" smtClean="0"/>
          </a:p>
          <a:p>
            <a:pPr defTabSz="919978">
              <a:lnSpc>
                <a:spcPct val="150000"/>
              </a:lnSpc>
              <a:defRPr/>
            </a:pPr>
            <a:r>
              <a:rPr lang="en-US" b="1" baseline="0" noProof="0" dirty="0" smtClean="0"/>
              <a:t>Recommendations for the interpretation of the FAI regulations and their uniform implementation at national levels are sustainable and effective contributions to an internationally comparable perception of errors and their weighting in scoring.</a:t>
            </a:r>
            <a:endParaRPr lang="de-CH" b="1" baseline="0" noProof="0" dirty="0"/>
          </a:p>
        </p:txBody>
      </p:sp>
      <p:sp>
        <p:nvSpPr>
          <p:cNvPr id="4" name="Foliennummernplatzhalter 3"/>
          <p:cNvSpPr>
            <a:spLocks noGrp="1"/>
          </p:cNvSpPr>
          <p:nvPr>
            <p:ph type="sldNum" sz="quarter" idx="10"/>
          </p:nvPr>
        </p:nvSpPr>
        <p:spPr/>
        <p:txBody>
          <a:bodyPr/>
          <a:lstStyle/>
          <a:p>
            <a:fld id="{B71AE6BF-12FB-49C6-9D44-A526E4F34F1B}" type="slidenum">
              <a:rPr lang="de-CH" smtClean="0"/>
              <a:t>1</a:t>
            </a:fld>
            <a:endParaRPr lang="de-CH" dirty="0"/>
          </a:p>
        </p:txBody>
      </p:sp>
    </p:spTree>
    <p:extLst>
      <p:ext uri="{BB962C8B-B14F-4D97-AF65-F5344CB8AC3E}">
        <p14:creationId xmlns:p14="http://schemas.microsoft.com/office/powerpoint/2010/main" val="2766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10</a:t>
            </a:fld>
            <a:endParaRPr lang="de-CH" dirty="0"/>
          </a:p>
        </p:txBody>
      </p:sp>
    </p:spTree>
    <p:extLst>
      <p:ext uri="{BB962C8B-B14F-4D97-AF65-F5344CB8AC3E}">
        <p14:creationId xmlns:p14="http://schemas.microsoft.com/office/powerpoint/2010/main" val="3108733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en-US" b="0" dirty="0" smtClean="0"/>
              <a:t>Laps</a:t>
            </a:r>
            <a:r>
              <a:rPr lang="en-US" b="0" baseline="0" dirty="0" smtClean="0"/>
              <a:t> 1 and 2 are the recommended entry procedure</a:t>
            </a:r>
          </a:p>
          <a:p>
            <a:pPr defTabSz="919978">
              <a:defRPr/>
            </a:pPr>
            <a:endParaRPr lang="en-US" b="1" baseline="0" dirty="0" smtClean="0"/>
          </a:p>
          <a:p>
            <a:pPr defTabSz="919978">
              <a:defRPr/>
            </a:pPr>
            <a:r>
              <a:rPr lang="en-US" b="1" baseline="0" dirty="0" smtClean="0"/>
              <a:t>Laps 3 and 4 are judged</a:t>
            </a:r>
          </a:p>
          <a:p>
            <a:pPr defTabSz="919978">
              <a:defRPr/>
            </a:pPr>
            <a:endParaRPr lang="en-US" b="1" baseline="0" dirty="0" smtClean="0"/>
          </a:p>
          <a:p>
            <a:pPr defTabSz="919978">
              <a:defRPr/>
            </a:pPr>
            <a:r>
              <a:rPr lang="en-US" b="1" dirty="0" smtClean="0"/>
              <a:t>An altitude of more than 1.8 m, or less than 1.2, m during the two laps of inverted flight is an error.</a:t>
            </a:r>
          </a:p>
          <a:p>
            <a:pPr defTabSz="919978">
              <a:defRPr/>
            </a:pPr>
            <a:endParaRPr lang="en-US" b="1" dirty="0" smtClean="0"/>
          </a:p>
          <a:p>
            <a:pPr defTabSz="919978">
              <a:defRPr/>
            </a:pPr>
            <a:r>
              <a:rPr lang="en-US" b="1" dirty="0" smtClean="0"/>
              <a:t>Visible corrections of altitude during the two laps of inverted flight are faults.</a:t>
            </a:r>
            <a:endParaRPr lang="de-CH" b="1" dirty="0" smtClean="0"/>
          </a:p>
          <a:p>
            <a:pPr defTabSz="919978">
              <a:defRPr/>
            </a:pPr>
            <a:endParaRPr lang="en-US" b="1" baseline="0" dirty="0" smtClean="0"/>
          </a:p>
          <a:p>
            <a:pPr defTabSz="919978">
              <a:defRPr/>
            </a:pPr>
            <a:r>
              <a:rPr lang="en-US" b="0" baseline="0" dirty="0" smtClean="0"/>
              <a:t>Laps 5 and 6 are the recommended exit procedure</a:t>
            </a:r>
          </a:p>
        </p:txBody>
      </p:sp>
      <p:sp>
        <p:nvSpPr>
          <p:cNvPr id="4" name="Foliennummernplatzhalter 3"/>
          <p:cNvSpPr>
            <a:spLocks noGrp="1"/>
          </p:cNvSpPr>
          <p:nvPr>
            <p:ph type="sldNum" sz="quarter" idx="10"/>
          </p:nvPr>
        </p:nvSpPr>
        <p:spPr/>
        <p:txBody>
          <a:bodyPr/>
          <a:lstStyle/>
          <a:p>
            <a:fld id="{B71AE6BF-12FB-49C6-9D44-A526E4F34F1B}" type="slidenum">
              <a:rPr lang="de-CH" smtClean="0"/>
              <a:t>11</a:t>
            </a:fld>
            <a:endParaRPr lang="de-CH" dirty="0"/>
          </a:p>
        </p:txBody>
      </p:sp>
    </p:spTree>
    <p:extLst>
      <p:ext uri="{BB962C8B-B14F-4D97-AF65-F5344CB8AC3E}">
        <p14:creationId xmlns:p14="http://schemas.microsoft.com/office/powerpoint/2010/main" val="3945160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12</a:t>
            </a:fld>
            <a:endParaRPr lang="de-CH" dirty="0"/>
          </a:p>
        </p:txBody>
      </p:sp>
    </p:spTree>
    <p:extLst>
      <p:ext uri="{BB962C8B-B14F-4D97-AF65-F5344CB8AC3E}">
        <p14:creationId xmlns:p14="http://schemas.microsoft.com/office/powerpoint/2010/main" val="2840168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13</a:t>
            </a:fld>
            <a:endParaRPr lang="de-CH" dirty="0"/>
          </a:p>
        </p:txBody>
      </p:sp>
    </p:spTree>
    <p:extLst>
      <p:ext uri="{BB962C8B-B14F-4D97-AF65-F5344CB8AC3E}">
        <p14:creationId xmlns:p14="http://schemas.microsoft.com/office/powerpoint/2010/main" val="3241511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14</a:t>
            </a:fld>
            <a:endParaRPr lang="de-CH" dirty="0"/>
          </a:p>
        </p:txBody>
      </p:sp>
    </p:spTree>
    <p:extLst>
      <p:ext uri="{BB962C8B-B14F-4D97-AF65-F5344CB8AC3E}">
        <p14:creationId xmlns:p14="http://schemas.microsoft.com/office/powerpoint/2010/main" val="4111256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15</a:t>
            </a:fld>
            <a:endParaRPr lang="de-CH" dirty="0"/>
          </a:p>
        </p:txBody>
      </p:sp>
    </p:spTree>
    <p:extLst>
      <p:ext uri="{BB962C8B-B14F-4D97-AF65-F5344CB8AC3E}">
        <p14:creationId xmlns:p14="http://schemas.microsoft.com/office/powerpoint/2010/main" val="1422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16</a:t>
            </a:fld>
            <a:endParaRPr lang="de-CH" dirty="0"/>
          </a:p>
        </p:txBody>
      </p:sp>
    </p:spTree>
    <p:extLst>
      <p:ext uri="{BB962C8B-B14F-4D97-AF65-F5344CB8AC3E}">
        <p14:creationId xmlns:p14="http://schemas.microsoft.com/office/powerpoint/2010/main" val="513497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17</a:t>
            </a:fld>
            <a:endParaRPr lang="de-CH" dirty="0"/>
          </a:p>
        </p:txBody>
      </p:sp>
    </p:spTree>
    <p:extLst>
      <p:ext uri="{BB962C8B-B14F-4D97-AF65-F5344CB8AC3E}">
        <p14:creationId xmlns:p14="http://schemas.microsoft.com/office/powerpoint/2010/main" val="67175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18</a:t>
            </a:fld>
            <a:endParaRPr lang="de-CH" dirty="0"/>
          </a:p>
        </p:txBody>
      </p:sp>
    </p:spTree>
    <p:extLst>
      <p:ext uri="{BB962C8B-B14F-4D97-AF65-F5344CB8AC3E}">
        <p14:creationId xmlns:p14="http://schemas.microsoft.com/office/powerpoint/2010/main" val="1829329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b="0" dirty="0" smtClean="0"/>
              <a:t>Upper segment flown along a great circle track offset by 90°.</a:t>
            </a:r>
            <a:endParaRPr lang="de-CH" sz="1100" b="0" dirty="0"/>
          </a:p>
        </p:txBody>
      </p:sp>
      <p:sp>
        <p:nvSpPr>
          <p:cNvPr id="4" name="Foliennummernplatzhalter 3"/>
          <p:cNvSpPr>
            <a:spLocks noGrp="1"/>
          </p:cNvSpPr>
          <p:nvPr>
            <p:ph type="sldNum" sz="quarter" idx="10"/>
          </p:nvPr>
        </p:nvSpPr>
        <p:spPr/>
        <p:txBody>
          <a:bodyPr/>
          <a:lstStyle/>
          <a:p>
            <a:fld id="{B71AE6BF-12FB-49C6-9D44-A526E4F34F1B}" type="slidenum">
              <a:rPr lang="de-CH" smtClean="0"/>
              <a:t>19</a:t>
            </a:fld>
            <a:endParaRPr lang="de-CH" dirty="0"/>
          </a:p>
        </p:txBody>
      </p:sp>
    </p:spTree>
    <p:extLst>
      <p:ext uri="{BB962C8B-B14F-4D97-AF65-F5344CB8AC3E}">
        <p14:creationId xmlns:p14="http://schemas.microsoft.com/office/powerpoint/2010/main" val="380432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a:t>
            </a:fld>
            <a:endParaRPr lang="de-CH" dirty="0"/>
          </a:p>
        </p:txBody>
      </p:sp>
    </p:spTree>
    <p:extLst>
      <p:ext uri="{BB962C8B-B14F-4D97-AF65-F5344CB8AC3E}">
        <p14:creationId xmlns:p14="http://schemas.microsoft.com/office/powerpoint/2010/main" val="48309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20</a:t>
            </a:fld>
            <a:endParaRPr lang="de-CH" dirty="0"/>
          </a:p>
        </p:txBody>
      </p:sp>
    </p:spTree>
    <p:extLst>
      <p:ext uri="{BB962C8B-B14F-4D97-AF65-F5344CB8AC3E}">
        <p14:creationId xmlns:p14="http://schemas.microsoft.com/office/powerpoint/2010/main" val="1019709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baseline="0" dirty="0" smtClean="0"/>
              <a:t>At the pilot's option and without prior notice to the judges, the 2021 edition of the rule allows the competitor to enter the </a:t>
            </a:r>
            <a:r>
              <a:rPr lang="en-US" b="1" baseline="0" dirty="0" err="1" smtClean="0"/>
              <a:t>manoeuvre</a:t>
            </a:r>
            <a:r>
              <a:rPr lang="en-US" b="1" baseline="0" dirty="0" smtClean="0"/>
              <a:t> from the base </a:t>
            </a:r>
            <a:r>
              <a:rPr lang="en-US" b="1" u="sng" baseline="0" dirty="0" smtClean="0"/>
              <a:t>or</a:t>
            </a:r>
            <a:r>
              <a:rPr lang="en-US" b="1" baseline="0" dirty="0" smtClean="0"/>
              <a:t>, as before, from above at a suitable altitude allowing the correct execution of the first loop.</a:t>
            </a:r>
          </a:p>
          <a:p>
            <a:endParaRPr lang="en-US" b="1" baseline="0" dirty="0" smtClean="0"/>
          </a:p>
          <a:p>
            <a:r>
              <a:rPr lang="en-US" b="1" baseline="0" dirty="0" smtClean="0"/>
              <a:t>Also new from 1.1.2021, the two "horizontal" connecting sections of the </a:t>
            </a:r>
            <a:r>
              <a:rPr lang="en-US" b="1" baseline="0" dirty="0" err="1" smtClean="0"/>
              <a:t>manoeuvre</a:t>
            </a:r>
            <a:r>
              <a:rPr lang="en-US" b="1" baseline="0" dirty="0" smtClean="0"/>
              <a:t> must be flown along a 45° upward tilted great circle track.</a:t>
            </a:r>
            <a:endParaRPr lang="de-CH" b="1" baseline="0"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21</a:t>
            </a:fld>
            <a:endParaRPr lang="de-CH" dirty="0"/>
          </a:p>
        </p:txBody>
      </p:sp>
    </p:spTree>
    <p:extLst>
      <p:ext uri="{BB962C8B-B14F-4D97-AF65-F5344CB8AC3E}">
        <p14:creationId xmlns:p14="http://schemas.microsoft.com/office/powerpoint/2010/main" val="2375051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smtClean="0"/>
              <a:t>The condition "power-off" is considered to be fulfilled when the engine is switched off and when the propeller blades stand still before touchdown.</a:t>
            </a:r>
          </a:p>
          <a:p>
            <a:endParaRPr lang="en-US" b="1" dirty="0" smtClean="0"/>
          </a:p>
          <a:p>
            <a:r>
              <a:rPr lang="en-US" b="1" dirty="0" smtClean="0"/>
              <a:t>Electrically powered models must be held by a helper after coming to a standstill until the drive is secured against unintentional start-up. This is a mandatory rule. Failure to comply will result in a 0 landing score.</a:t>
            </a: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22</a:t>
            </a:fld>
            <a:endParaRPr lang="de-CH" dirty="0"/>
          </a:p>
        </p:txBody>
      </p:sp>
    </p:spTree>
    <p:extLst>
      <p:ext uri="{BB962C8B-B14F-4D97-AF65-F5344CB8AC3E}">
        <p14:creationId xmlns:p14="http://schemas.microsoft.com/office/powerpoint/2010/main" val="3162989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9994" indent="-229994">
              <a:buAutoNum type="arabicPeriod"/>
            </a:pPr>
            <a:r>
              <a:rPr lang="en-US" b="1" dirty="0" smtClean="0"/>
              <a:t>Basic requirements for implementation at national level are:</a:t>
            </a:r>
          </a:p>
          <a:p>
            <a:pPr marL="229994" indent="-229994">
              <a:buAutoNum type="arabicPeriod"/>
            </a:pPr>
            <a:endParaRPr lang="en-US" b="1" dirty="0" smtClean="0"/>
          </a:p>
          <a:p>
            <a:pPr marL="229994" indent="-229994">
              <a:buAutoNum type="arabicPeriod"/>
            </a:pPr>
            <a:r>
              <a:rPr lang="en-US" b="1" dirty="0" smtClean="0"/>
              <a:t>National </a:t>
            </a:r>
            <a:r>
              <a:rPr lang="en-US" b="1" dirty="0" err="1" smtClean="0"/>
              <a:t>organisations</a:t>
            </a:r>
            <a:r>
              <a:rPr lang="en-US" b="1" dirty="0" smtClean="0"/>
              <a:t> are required to translate the regulations and keep them up to date.</a:t>
            </a:r>
          </a:p>
          <a:p>
            <a:pPr marL="229994" indent="-229994">
              <a:buAutoNum type="arabicPeriod"/>
            </a:pPr>
            <a:endParaRPr lang="en-US" b="1" dirty="0" smtClean="0"/>
          </a:p>
          <a:p>
            <a:pPr marL="229994" indent="-229994">
              <a:buAutoNum type="arabicPeriod"/>
            </a:pPr>
            <a:r>
              <a:rPr lang="en-US" b="1" dirty="0" smtClean="0"/>
              <a:t>In-depth knowledge of the </a:t>
            </a:r>
            <a:r>
              <a:rPr lang="en-US" b="1" u="sng" dirty="0" smtClean="0"/>
              <a:t>current</a:t>
            </a:r>
            <a:r>
              <a:rPr lang="en-US" b="1" dirty="0" smtClean="0"/>
              <a:t> regulations and the FAI F2B Judges' Guide</a:t>
            </a:r>
          </a:p>
          <a:p>
            <a:pPr marL="229994" indent="-229994">
              <a:buAutoNum type="arabicPeriod"/>
            </a:pPr>
            <a:endParaRPr lang="en-US" b="1" dirty="0" smtClean="0"/>
          </a:p>
          <a:p>
            <a:pPr marL="229994" indent="-229994">
              <a:buAutoNum type="arabicPeriod"/>
            </a:pPr>
            <a:r>
              <a:rPr lang="en-US" b="1" dirty="0" smtClean="0"/>
              <a:t>Regular training and ongoing further education for judges</a:t>
            </a:r>
          </a:p>
          <a:p>
            <a:pPr marL="229994" indent="-229994">
              <a:buAutoNum type="arabicPeriod"/>
            </a:pPr>
            <a:endParaRPr lang="en-US" b="1" dirty="0" smtClean="0"/>
          </a:p>
          <a:p>
            <a:pPr marL="229994" indent="-229994">
              <a:buAutoNum type="arabicPeriod"/>
            </a:pPr>
            <a:r>
              <a:rPr lang="en-US" b="1" dirty="0" smtClean="0"/>
              <a:t>Demonstrable proof of the proficiency level of individuals registered as FAI judges.</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23</a:t>
            </a:fld>
            <a:endParaRPr lang="de-CH" dirty="0"/>
          </a:p>
        </p:txBody>
      </p:sp>
    </p:spTree>
    <p:extLst>
      <p:ext uri="{BB962C8B-B14F-4D97-AF65-F5344CB8AC3E}">
        <p14:creationId xmlns:p14="http://schemas.microsoft.com/office/powerpoint/2010/main" val="538430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baseline="0" dirty="0" smtClean="0"/>
              <a:t>In competition, the well-trained and experienced judge is an independent expert. He does not allow himself to be influenced by other judges or third parties and avoids corresponding discussions. </a:t>
            </a:r>
          </a:p>
          <a:p>
            <a:endParaRPr lang="en-US" b="1" baseline="0" dirty="0" smtClean="0"/>
          </a:p>
          <a:p>
            <a:r>
              <a:rPr lang="en-US" b="1" baseline="0" dirty="0" smtClean="0"/>
              <a:t>In competition, it is </a:t>
            </a:r>
            <a:r>
              <a:rPr lang="en-US" b="1" u="sng" baseline="0" dirty="0" smtClean="0"/>
              <a:t>not necessary </a:t>
            </a:r>
            <a:r>
              <a:rPr lang="en-US" b="1" baseline="0" dirty="0" smtClean="0"/>
              <a:t>that the scores of one judge agree with those of another. Efforts to "</a:t>
            </a:r>
            <a:r>
              <a:rPr lang="en-US" b="1" baseline="0" dirty="0" err="1" smtClean="0"/>
              <a:t>harmonise</a:t>
            </a:r>
            <a:r>
              <a:rPr lang="en-US" b="1" baseline="0" dirty="0" smtClean="0"/>
              <a:t> the scoring" of judges prior to the competition may affect the stability and/or reproducibility of the scoring of individual judges and must be avoided.</a:t>
            </a:r>
          </a:p>
          <a:p>
            <a:endParaRPr lang="en-US" b="1" baseline="0" dirty="0" smtClean="0"/>
          </a:p>
          <a:p>
            <a:r>
              <a:rPr lang="en-US" b="1" baseline="0" dirty="0" smtClean="0"/>
              <a:t>It is imperative that the scoring level of a judge </a:t>
            </a:r>
            <a:r>
              <a:rPr lang="en-US" b="1" u="sng" baseline="0" dirty="0" smtClean="0"/>
              <a:t>remains at the same level </a:t>
            </a:r>
            <a:r>
              <a:rPr lang="en-US" b="1" baseline="0" dirty="0" smtClean="0"/>
              <a:t>throughout the competition.</a:t>
            </a:r>
          </a:p>
        </p:txBody>
      </p:sp>
      <p:sp>
        <p:nvSpPr>
          <p:cNvPr id="4" name="Foliennummernplatzhalter 3"/>
          <p:cNvSpPr>
            <a:spLocks noGrp="1"/>
          </p:cNvSpPr>
          <p:nvPr>
            <p:ph type="sldNum" sz="quarter" idx="10"/>
          </p:nvPr>
        </p:nvSpPr>
        <p:spPr/>
        <p:txBody>
          <a:bodyPr/>
          <a:lstStyle/>
          <a:p>
            <a:fld id="{B71AE6BF-12FB-49C6-9D44-A526E4F34F1B}" type="slidenum">
              <a:rPr lang="de-CH" smtClean="0"/>
              <a:t>24</a:t>
            </a:fld>
            <a:endParaRPr lang="de-CH" dirty="0"/>
          </a:p>
        </p:txBody>
      </p:sp>
    </p:spTree>
    <p:extLst>
      <p:ext uri="{BB962C8B-B14F-4D97-AF65-F5344CB8AC3E}">
        <p14:creationId xmlns:p14="http://schemas.microsoft.com/office/powerpoint/2010/main" val="2681936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none" dirty="0" smtClean="0"/>
              <a:t>The judge registers </a:t>
            </a:r>
            <a:r>
              <a:rPr lang="en-US" b="1" u="sng" dirty="0" smtClean="0"/>
              <a:t>each and any deviation </a:t>
            </a:r>
            <a:r>
              <a:rPr lang="en-US" b="1" u="none" dirty="0" smtClean="0"/>
              <a:t>from the prescribed flight path.</a:t>
            </a:r>
          </a:p>
          <a:p>
            <a:endParaRPr lang="en-US" b="1" u="sng" dirty="0" smtClean="0"/>
          </a:p>
          <a:p>
            <a:r>
              <a:rPr lang="en-US" b="1" u="none" dirty="0" smtClean="0"/>
              <a:t>He weights the </a:t>
            </a:r>
            <a:r>
              <a:rPr lang="en-US" b="1" u="sng" dirty="0" smtClean="0"/>
              <a:t>extent of the deviation </a:t>
            </a:r>
            <a:r>
              <a:rPr lang="en-US" b="1" u="none" dirty="0" smtClean="0"/>
              <a:t>and </a:t>
            </a:r>
            <a:r>
              <a:rPr lang="en-US" b="1" u="sng" dirty="0" smtClean="0"/>
              <a:t>determines the score </a:t>
            </a:r>
            <a:r>
              <a:rPr lang="en-US" b="1" u="none" dirty="0" smtClean="0"/>
              <a:t>from this</a:t>
            </a:r>
            <a:r>
              <a:rPr lang="en-US" b="1" u="sng" dirty="0" smtClean="0"/>
              <a:t>.</a:t>
            </a:r>
          </a:p>
          <a:p>
            <a:endParaRPr lang="de-CH" b="1" dirty="0" smtClean="0"/>
          </a:p>
          <a:p>
            <a:r>
              <a:rPr lang="en-US" b="1" dirty="0" err="1" smtClean="0"/>
              <a:t>Manoeuvres</a:t>
            </a:r>
            <a:r>
              <a:rPr lang="en-US" b="1" dirty="0" smtClean="0"/>
              <a:t> not, incompletely or in wrong order flown will be scored 0.</a:t>
            </a:r>
          </a:p>
          <a:p>
            <a:endParaRPr lang="en-US" b="1" dirty="0" smtClean="0"/>
          </a:p>
          <a:p>
            <a:r>
              <a:rPr lang="en-US" b="1" dirty="0" smtClean="0"/>
              <a:t>A </a:t>
            </a:r>
            <a:r>
              <a:rPr lang="en-US" b="1" dirty="0" err="1" smtClean="0"/>
              <a:t>manoeuvre</a:t>
            </a:r>
            <a:r>
              <a:rPr lang="en-US" b="1" dirty="0" smtClean="0"/>
              <a:t> missed by the judge will be scored N.O.  (Not observed).</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25</a:t>
            </a:fld>
            <a:endParaRPr lang="de-CH" dirty="0"/>
          </a:p>
        </p:txBody>
      </p:sp>
    </p:spTree>
    <p:extLst>
      <p:ext uri="{BB962C8B-B14F-4D97-AF65-F5344CB8AC3E}">
        <p14:creationId xmlns:p14="http://schemas.microsoft.com/office/powerpoint/2010/main" val="3125771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en-US" b="1" dirty="0" smtClean="0"/>
              <a:t>The </a:t>
            </a:r>
            <a:r>
              <a:rPr lang="en-US" b="1" dirty="0" err="1" smtClean="0"/>
              <a:t>centre</a:t>
            </a:r>
            <a:r>
              <a:rPr lang="en-US" b="1" dirty="0" smtClean="0"/>
              <a:t> of the hemisphere is the location of the pilot; i.e. the highest point of the hemisphere is above the pilot's head.</a:t>
            </a:r>
          </a:p>
          <a:p>
            <a:pPr defTabSz="919978">
              <a:defRPr/>
            </a:pPr>
            <a:endParaRPr lang="en-US" b="1" dirty="0" smtClean="0"/>
          </a:p>
          <a:p>
            <a:pPr defTabSz="919978">
              <a:defRPr/>
            </a:pPr>
            <a:r>
              <a:rPr lang="en-US" b="1" dirty="0" smtClean="0"/>
              <a:t>The spherical distortion from the judge's point of view is clearly visible. </a:t>
            </a:r>
          </a:p>
          <a:p>
            <a:pPr defTabSz="919978">
              <a:defRPr/>
            </a:pPr>
            <a:endParaRPr lang="en-US" b="1" dirty="0" smtClean="0"/>
          </a:p>
          <a:p>
            <a:pPr defTabSz="919978">
              <a:defRPr/>
            </a:pPr>
            <a:r>
              <a:rPr lang="en-US" b="1" dirty="0" smtClean="0"/>
              <a:t>However, since the judge's eye follows the model in flight, this distortion is perceived less distinctly by him.</a:t>
            </a:r>
          </a:p>
          <a:p>
            <a:pPr defTabSz="919978">
              <a:defRPr/>
            </a:pPr>
            <a:endParaRPr lang="en-US" b="1" dirty="0" smtClean="0"/>
          </a:p>
          <a:p>
            <a:pPr defTabSz="919978">
              <a:defRPr/>
            </a:pPr>
            <a:r>
              <a:rPr lang="en-US" b="1" dirty="0" smtClean="0"/>
              <a:t>The following should be noted:</a:t>
            </a:r>
          </a:p>
          <a:p>
            <a:pPr defTabSz="919978">
              <a:defRPr/>
            </a:pPr>
            <a:endParaRPr lang="de-CH" b="1" dirty="0" smtClean="0"/>
          </a:p>
          <a:p>
            <a:pPr marL="0" indent="0">
              <a:buNone/>
            </a:pPr>
            <a:r>
              <a:rPr lang="en-US" b="1" dirty="0" smtClean="0"/>
              <a:t>The observance of the lowest and highest points, i.e. the size of the figure. </a:t>
            </a:r>
          </a:p>
          <a:p>
            <a:pPr marL="0" indent="0">
              <a:buNone/>
            </a:pPr>
            <a:endParaRPr lang="en-US" b="1" dirty="0" smtClean="0"/>
          </a:p>
          <a:p>
            <a:pPr marL="0" indent="0">
              <a:buNone/>
            </a:pPr>
            <a:r>
              <a:rPr lang="en-US" b="1" dirty="0" smtClean="0"/>
              <a:t>Are the round loops circular ?</a:t>
            </a:r>
          </a:p>
          <a:p>
            <a:pPr marL="0" indent="0">
              <a:buNone/>
            </a:pPr>
            <a:endParaRPr lang="en-US" b="1" dirty="0" smtClean="0"/>
          </a:p>
          <a:p>
            <a:pPr marL="0" indent="0">
              <a:buNone/>
            </a:pPr>
            <a:r>
              <a:rPr lang="en-US" b="1" dirty="0" smtClean="0"/>
              <a:t>Crossings always at the same place; without overlaps, loops must touch each other.</a:t>
            </a:r>
          </a:p>
          <a:p>
            <a:pPr marL="0" indent="0">
              <a:buNone/>
            </a:pPr>
            <a:endParaRPr lang="en-US" b="1" dirty="0" smtClean="0"/>
          </a:p>
          <a:p>
            <a:pPr marL="0" indent="0">
              <a:buNone/>
            </a:pPr>
            <a:r>
              <a:rPr lang="en-US" b="1" dirty="0" smtClean="0"/>
              <a:t>Is the entry height into the corresponding </a:t>
            </a:r>
            <a:r>
              <a:rPr lang="en-US" b="1" dirty="0" err="1" smtClean="0"/>
              <a:t>manoeuvre</a:t>
            </a:r>
            <a:r>
              <a:rPr lang="en-US" b="1" dirty="0" smtClean="0"/>
              <a:t> within 1.2 - 1.8 m ?</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26</a:t>
            </a:fld>
            <a:endParaRPr lang="de-CH" dirty="0"/>
          </a:p>
        </p:txBody>
      </p:sp>
    </p:spTree>
    <p:extLst>
      <p:ext uri="{BB962C8B-B14F-4D97-AF65-F5344CB8AC3E}">
        <p14:creationId xmlns:p14="http://schemas.microsoft.com/office/powerpoint/2010/main" val="1909076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en-US" b="1" baseline="0" dirty="0" smtClean="0"/>
              <a:t>Too short or too long a take-off run is an error.</a:t>
            </a:r>
          </a:p>
          <a:p>
            <a:pPr>
              <a:lnSpc>
                <a:spcPct val="150000"/>
              </a:lnSpc>
            </a:pPr>
            <a:endParaRPr lang="en-US" b="1" baseline="0" dirty="0" smtClean="0"/>
          </a:p>
          <a:p>
            <a:pPr>
              <a:lnSpc>
                <a:spcPct val="150000"/>
              </a:lnSpc>
            </a:pPr>
            <a:r>
              <a:rPr lang="en-US" b="1" baseline="0" dirty="0" smtClean="0"/>
              <a:t>Too long or too short a climb is an error.</a:t>
            </a:r>
          </a:p>
          <a:p>
            <a:pPr>
              <a:lnSpc>
                <a:spcPct val="150000"/>
              </a:lnSpc>
            </a:pPr>
            <a:endParaRPr lang="en-US" b="1" baseline="0" dirty="0" smtClean="0"/>
          </a:p>
          <a:p>
            <a:pPr>
              <a:lnSpc>
                <a:spcPct val="150000"/>
              </a:lnSpc>
            </a:pPr>
            <a:r>
              <a:rPr lang="en-US" b="1" baseline="0" dirty="0" smtClean="0"/>
              <a:t>Uneven climb is a fault.</a:t>
            </a:r>
          </a:p>
          <a:p>
            <a:pPr>
              <a:lnSpc>
                <a:spcPct val="150000"/>
              </a:lnSpc>
            </a:pPr>
            <a:endParaRPr lang="en-US" b="1" baseline="0" dirty="0" smtClean="0"/>
          </a:p>
          <a:p>
            <a:pPr>
              <a:lnSpc>
                <a:spcPct val="150000"/>
              </a:lnSpc>
            </a:pPr>
            <a:r>
              <a:rPr lang="en-US" b="1" baseline="0" dirty="0" smtClean="0"/>
              <a:t>An altitude of more than 1.8 m or less than 1.2 m during the two rounds of level flight is a fault.</a:t>
            </a:r>
          </a:p>
          <a:p>
            <a:pPr>
              <a:lnSpc>
                <a:spcPct val="150000"/>
              </a:lnSpc>
            </a:pPr>
            <a:endParaRPr lang="en-US" b="1" baseline="0" dirty="0" smtClean="0"/>
          </a:p>
          <a:p>
            <a:pPr>
              <a:lnSpc>
                <a:spcPct val="150000"/>
              </a:lnSpc>
            </a:pPr>
            <a:r>
              <a:rPr lang="en-US" b="1" baseline="0" dirty="0" smtClean="0"/>
              <a:t>Visible corrections of altitude during the two rounds of level flight are faults.</a:t>
            </a:r>
            <a:endParaRPr lang="de-CH" b="1" baseline="0" dirty="0"/>
          </a:p>
          <a:p>
            <a:pPr>
              <a:lnSpc>
                <a:spcPct val="150000"/>
              </a:lnSpc>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27</a:t>
            </a:fld>
            <a:endParaRPr lang="de-CH" dirty="0"/>
          </a:p>
        </p:txBody>
      </p:sp>
    </p:spTree>
    <p:extLst>
      <p:ext uri="{BB962C8B-B14F-4D97-AF65-F5344CB8AC3E}">
        <p14:creationId xmlns:p14="http://schemas.microsoft.com/office/powerpoint/2010/main" val="197217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2400" b="1" dirty="0" smtClean="0"/>
              <a:t>The following applies to all cornered </a:t>
            </a:r>
            <a:r>
              <a:rPr lang="en-US" sz="2400" b="1" dirty="0" err="1" smtClean="0"/>
              <a:t>manoeuvres</a:t>
            </a:r>
            <a:r>
              <a:rPr lang="en-US" sz="2400" b="1" dirty="0" smtClean="0"/>
              <a:t>:</a:t>
            </a:r>
          </a:p>
          <a:p>
            <a:endParaRPr lang="en-US" sz="2400" b="1" dirty="0" smtClean="0"/>
          </a:p>
          <a:p>
            <a:r>
              <a:rPr lang="en-US" sz="2400" b="1" dirty="0" smtClean="0"/>
              <a:t>If one or all turns are flown softly and with a large radius, this is a fault. Depending on the degree of softness and/or the inequality of the radii of individual turns, an appropriate deduction results.</a:t>
            </a:r>
          </a:p>
          <a:p>
            <a:endParaRPr lang="en-US" sz="2400" b="1" dirty="0" smtClean="0"/>
          </a:p>
          <a:p>
            <a:r>
              <a:rPr lang="en-US" sz="2400" b="1" dirty="0" smtClean="0"/>
              <a:t>The tighter, more precise and more even the radii of the turns are flown, the higher they are rated in total for the </a:t>
            </a:r>
            <a:r>
              <a:rPr lang="en-US" sz="2400" b="1" dirty="0" err="1" smtClean="0"/>
              <a:t>manoeuvre</a:t>
            </a:r>
            <a:r>
              <a:rPr lang="en-US" sz="2400" b="1" dirty="0" smtClean="0"/>
              <a:t>.</a:t>
            </a:r>
            <a:endParaRPr lang="de-CH" sz="2400"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28</a:t>
            </a:fld>
            <a:endParaRPr lang="de-CH" dirty="0"/>
          </a:p>
        </p:txBody>
      </p:sp>
    </p:spTree>
    <p:extLst>
      <p:ext uri="{BB962C8B-B14F-4D97-AF65-F5344CB8AC3E}">
        <p14:creationId xmlns:p14="http://schemas.microsoft.com/office/powerpoint/2010/main" val="839028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29</a:t>
            </a:fld>
            <a:endParaRPr lang="de-CH" dirty="0"/>
          </a:p>
        </p:txBody>
      </p:sp>
    </p:spTree>
    <p:extLst>
      <p:ext uri="{BB962C8B-B14F-4D97-AF65-F5344CB8AC3E}">
        <p14:creationId xmlns:p14="http://schemas.microsoft.com/office/powerpoint/2010/main" val="843680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smtClean="0"/>
              <a:t>This presentation is based on the FAI Sporting Code 2021.</a:t>
            </a:r>
            <a:endParaRPr lang="de-CH" b="1" noProof="0"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3</a:t>
            </a:fld>
            <a:endParaRPr lang="de-CH" dirty="0"/>
          </a:p>
        </p:txBody>
      </p:sp>
    </p:spTree>
    <p:extLst>
      <p:ext uri="{BB962C8B-B14F-4D97-AF65-F5344CB8AC3E}">
        <p14:creationId xmlns:p14="http://schemas.microsoft.com/office/powerpoint/2010/main" val="590985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30</a:t>
            </a:fld>
            <a:endParaRPr lang="de-CH" dirty="0"/>
          </a:p>
        </p:txBody>
      </p:sp>
    </p:spTree>
    <p:extLst>
      <p:ext uri="{BB962C8B-B14F-4D97-AF65-F5344CB8AC3E}">
        <p14:creationId xmlns:p14="http://schemas.microsoft.com/office/powerpoint/2010/main" val="3320639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baseline="0" dirty="0" smtClean="0"/>
              <a:t>At the beginning of lap 3 the entry altitude is 1.5 m +/- 30 cm. i.e. between 1.2 and 1.8 m.</a:t>
            </a:r>
          </a:p>
          <a:p>
            <a:endParaRPr lang="en-US" b="1" baseline="0" dirty="0" smtClean="0"/>
          </a:p>
          <a:p>
            <a:r>
              <a:rPr lang="en-US" b="1" baseline="0" dirty="0" smtClean="0"/>
              <a:t>During laps 3 and 4 the entry altitude is to be maintained.</a:t>
            </a:r>
          </a:p>
          <a:p>
            <a:endParaRPr lang="en-US" b="1" baseline="0" dirty="0" smtClean="0"/>
          </a:p>
          <a:p>
            <a:r>
              <a:rPr lang="en-US" b="1" baseline="0" dirty="0" smtClean="0"/>
              <a:t>Visible corrections of the altitude in laps 3 and 4 are faults.</a:t>
            </a: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31</a:t>
            </a:fld>
            <a:endParaRPr lang="de-CH" dirty="0"/>
          </a:p>
        </p:txBody>
      </p:sp>
    </p:spTree>
    <p:extLst>
      <p:ext uri="{BB962C8B-B14F-4D97-AF65-F5344CB8AC3E}">
        <p14:creationId xmlns:p14="http://schemas.microsoft.com/office/powerpoint/2010/main" val="3115409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32</a:t>
            </a:fld>
            <a:endParaRPr lang="de-CH" dirty="0"/>
          </a:p>
        </p:txBody>
      </p:sp>
    </p:spTree>
    <p:extLst>
      <p:ext uri="{BB962C8B-B14F-4D97-AF65-F5344CB8AC3E}">
        <p14:creationId xmlns:p14="http://schemas.microsoft.com/office/powerpoint/2010/main" val="1070657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9994" indent="-229994">
              <a:buAutoNum type="arabicPeriod"/>
            </a:pPr>
            <a:r>
              <a:rPr lang="en-US" b="1" dirty="0" smtClean="0"/>
              <a:t>The width of the </a:t>
            </a:r>
            <a:r>
              <a:rPr lang="en-US" b="1" dirty="0" err="1" smtClean="0"/>
              <a:t>manoeuvre</a:t>
            </a:r>
            <a:r>
              <a:rPr lang="en-US" b="1" dirty="0" smtClean="0"/>
              <a:t> along the base (incl. turns) is 1/8 lap.</a:t>
            </a:r>
          </a:p>
          <a:p>
            <a:pPr marL="229994" indent="-229994">
              <a:buAutoNum type="arabicPeriod"/>
            </a:pPr>
            <a:endParaRPr lang="en-US" b="1" dirty="0" smtClean="0"/>
          </a:p>
          <a:p>
            <a:pPr marL="229994" indent="-229994">
              <a:buAutoNum type="arabicPeriod"/>
            </a:pPr>
            <a:r>
              <a:rPr lang="en-US" b="1" dirty="0" smtClean="0"/>
              <a:t>The pilot flies the vertical sides 90° perpendicular to the base from his point of view.</a:t>
            </a:r>
          </a:p>
          <a:p>
            <a:pPr marL="229994" indent="-229994">
              <a:buAutoNum type="arabicPeriod"/>
            </a:pPr>
            <a:endParaRPr lang="en-US" b="1" dirty="0" smtClean="0"/>
          </a:p>
          <a:p>
            <a:pPr marL="229994" indent="-229994">
              <a:buAutoNum type="arabicPeriod"/>
            </a:pPr>
            <a:r>
              <a:rPr lang="en-US" b="1" dirty="0" smtClean="0"/>
              <a:t>At the height of 45° line elevation angle, the upper side is therefore shorter.</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33</a:t>
            </a:fld>
            <a:endParaRPr lang="de-CH" dirty="0"/>
          </a:p>
        </p:txBody>
      </p:sp>
    </p:spTree>
    <p:extLst>
      <p:ext uri="{BB962C8B-B14F-4D97-AF65-F5344CB8AC3E}">
        <p14:creationId xmlns:p14="http://schemas.microsoft.com/office/powerpoint/2010/main" val="2264178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dirty="0" smtClean="0"/>
              <a:t>The following applies to all cornered </a:t>
            </a:r>
            <a:r>
              <a:rPr lang="en-US" sz="1200" b="1" dirty="0" err="1" smtClean="0"/>
              <a:t>manoeuvres</a:t>
            </a:r>
            <a:r>
              <a:rPr lang="en-US" sz="1200" b="1" dirty="0" smtClean="0"/>
              <a:t>:</a:t>
            </a:r>
          </a:p>
          <a:p>
            <a:endParaRPr lang="en-US" sz="1200" b="1" dirty="0" smtClean="0"/>
          </a:p>
          <a:p>
            <a:r>
              <a:rPr lang="en-US" sz="1200" b="1" dirty="0" smtClean="0"/>
              <a:t>If one or all turns are flown softly and with a large radius, this is a fault. Depending on the degree of softness and/or the inequality of the radii of individual turns, an appropriate deduction results for the </a:t>
            </a:r>
            <a:r>
              <a:rPr lang="en-US" sz="1200" b="1" dirty="0" err="1" smtClean="0"/>
              <a:t>manoeuvre</a:t>
            </a:r>
            <a:r>
              <a:rPr lang="en-US" sz="1200" b="1" dirty="0" smtClean="0"/>
              <a:t> (but not for individual turns).</a:t>
            </a:r>
          </a:p>
          <a:p>
            <a:endParaRPr lang="en-US" sz="1200" b="1" dirty="0" smtClean="0"/>
          </a:p>
          <a:p>
            <a:r>
              <a:rPr lang="en-US" sz="1200" b="1" dirty="0" smtClean="0"/>
              <a:t>The tighter, more precise and more even the radii of the turns are flown, the higher they are rated in total for the </a:t>
            </a:r>
            <a:r>
              <a:rPr lang="en-US" sz="1200" b="1" dirty="0" err="1" smtClean="0"/>
              <a:t>manoeuvre</a:t>
            </a:r>
            <a:r>
              <a:rPr lang="en-US" sz="1200" b="1" dirty="0" smtClean="0"/>
              <a:t>.</a:t>
            </a:r>
            <a:endParaRPr lang="de-CH" sz="1200" b="1" dirty="0" smtClean="0"/>
          </a:p>
          <a:p>
            <a:pPr defTabSz="919978">
              <a:defRPr/>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34</a:t>
            </a:fld>
            <a:endParaRPr lang="de-CH" dirty="0"/>
          </a:p>
        </p:txBody>
      </p:sp>
    </p:spTree>
    <p:extLst>
      <p:ext uri="{BB962C8B-B14F-4D97-AF65-F5344CB8AC3E}">
        <p14:creationId xmlns:p14="http://schemas.microsoft.com/office/powerpoint/2010/main" val="471594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dirty="0" smtClean="0"/>
              <a:t>The following applies to all cornered </a:t>
            </a:r>
            <a:r>
              <a:rPr lang="en-US" sz="1200" b="1" dirty="0" err="1" smtClean="0"/>
              <a:t>manoeuvres</a:t>
            </a:r>
            <a:r>
              <a:rPr lang="en-US" sz="1200" b="1" dirty="0" smtClean="0"/>
              <a:t>:</a:t>
            </a:r>
          </a:p>
          <a:p>
            <a:endParaRPr lang="en-US" sz="1200" b="1" dirty="0" smtClean="0"/>
          </a:p>
          <a:p>
            <a:r>
              <a:rPr lang="en-US" sz="1200" b="1" dirty="0" smtClean="0"/>
              <a:t>If one or all turns are flown softly and with a large radius, this is a fault. Depending on the degree of softness and/or the inequality of the radii of individual turns, an appropriate deduction results .</a:t>
            </a:r>
          </a:p>
          <a:p>
            <a:endParaRPr lang="en-US" sz="1200" b="1" dirty="0" smtClean="0"/>
          </a:p>
          <a:p>
            <a:r>
              <a:rPr lang="en-US" sz="1200" b="1" dirty="0" smtClean="0"/>
              <a:t>The tighter, more precise and more even the radii of the turns are flown, the higher they are rated in total for the </a:t>
            </a:r>
            <a:r>
              <a:rPr lang="en-US" sz="1200" b="1" dirty="0" err="1" smtClean="0"/>
              <a:t>manoeuvre</a:t>
            </a:r>
            <a:r>
              <a:rPr lang="en-US" sz="1200" b="1" dirty="0" smtClean="0"/>
              <a:t>.</a:t>
            </a:r>
            <a:endParaRPr lang="de-CH" sz="1200" b="1" dirty="0" smtClean="0"/>
          </a:p>
          <a:p>
            <a:pPr defTabSz="919978">
              <a:defRPr/>
            </a:pPr>
            <a:endParaRPr lang="de-CH" b="1" baseline="0" dirty="0"/>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35</a:t>
            </a:fld>
            <a:endParaRPr lang="de-CH" dirty="0"/>
          </a:p>
        </p:txBody>
      </p:sp>
    </p:spTree>
    <p:extLst>
      <p:ext uri="{BB962C8B-B14F-4D97-AF65-F5344CB8AC3E}">
        <p14:creationId xmlns:p14="http://schemas.microsoft.com/office/powerpoint/2010/main" val="4136827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36</a:t>
            </a:fld>
            <a:endParaRPr lang="de-CH" dirty="0"/>
          </a:p>
        </p:txBody>
      </p:sp>
    </p:spTree>
    <p:extLst>
      <p:ext uri="{BB962C8B-B14F-4D97-AF65-F5344CB8AC3E}">
        <p14:creationId xmlns:p14="http://schemas.microsoft.com/office/powerpoint/2010/main" val="3165455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dirty="0" smtClean="0"/>
              <a:t>The following applies to all cornered </a:t>
            </a:r>
            <a:r>
              <a:rPr lang="en-US" sz="1200" b="1" dirty="0" err="1" smtClean="0"/>
              <a:t>manoeuvres</a:t>
            </a:r>
            <a:r>
              <a:rPr lang="en-US" sz="1200" b="1" dirty="0" smtClean="0"/>
              <a:t>:</a:t>
            </a:r>
          </a:p>
          <a:p>
            <a:endParaRPr lang="en-US" sz="1200" b="1" dirty="0" smtClean="0"/>
          </a:p>
          <a:p>
            <a:r>
              <a:rPr lang="en-US" sz="1200" b="1" dirty="0" smtClean="0"/>
              <a:t>If one or all turns are flown softly and with a large radius, this is a fault. Depending on the degree of softness and/or the inequality of the radii of individual turns, an appropriate deduction results .</a:t>
            </a:r>
          </a:p>
          <a:p>
            <a:endParaRPr lang="en-US" sz="1200" b="1" dirty="0" smtClean="0"/>
          </a:p>
          <a:p>
            <a:r>
              <a:rPr lang="en-US" sz="1200" b="1" dirty="0" smtClean="0"/>
              <a:t>The tighter, more precise and more even the radii of the turns are flown, the higher they are rated in total for the </a:t>
            </a:r>
            <a:r>
              <a:rPr lang="en-US" sz="1200" b="1" dirty="0" err="1" smtClean="0"/>
              <a:t>manoeuvre</a:t>
            </a:r>
            <a:r>
              <a:rPr lang="en-US" sz="1200" b="1" dirty="0" smtClean="0"/>
              <a:t>.</a:t>
            </a:r>
          </a:p>
          <a:p>
            <a:endParaRPr lang="de-CH" sz="1200" b="1" dirty="0" smtClean="0"/>
          </a:p>
          <a:p>
            <a:pPr marL="229994" indent="-229994">
              <a:buFont typeface="+mj-lt"/>
              <a:buAutoNum type="arabicPeriod"/>
            </a:pPr>
            <a:endParaRPr lang="de-CH" b="1" baseline="0" dirty="0"/>
          </a:p>
          <a:p>
            <a:pPr marL="229994" indent="-229994">
              <a:buFont typeface="+mj-lt"/>
              <a:buAutoNum type="arabicPeriod"/>
            </a:pPr>
            <a:r>
              <a:rPr lang="en-US" b="1" baseline="0" dirty="0" smtClean="0"/>
              <a:t>The bottom side is slightly wider than 1/8 lap.</a:t>
            </a:r>
          </a:p>
          <a:p>
            <a:pPr marL="229994" indent="-229994">
              <a:buFont typeface="+mj-lt"/>
              <a:buAutoNum type="arabicPeriod"/>
            </a:pPr>
            <a:endParaRPr lang="en-US" b="1" baseline="0" dirty="0" smtClean="0"/>
          </a:p>
          <a:p>
            <a:pPr marL="229994" indent="-229994">
              <a:buFont typeface="+mj-lt"/>
              <a:buAutoNum type="arabicPeriod"/>
            </a:pPr>
            <a:r>
              <a:rPr lang="en-US" b="1" baseline="0" dirty="0" smtClean="0"/>
              <a:t>The highest point is at 45° line elevation angle.</a:t>
            </a: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37</a:t>
            </a:fld>
            <a:endParaRPr lang="de-CH" dirty="0"/>
          </a:p>
        </p:txBody>
      </p:sp>
    </p:spTree>
    <p:extLst>
      <p:ext uri="{BB962C8B-B14F-4D97-AF65-F5344CB8AC3E}">
        <p14:creationId xmlns:p14="http://schemas.microsoft.com/office/powerpoint/2010/main" val="3957401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38</a:t>
            </a:fld>
            <a:endParaRPr lang="de-CH" dirty="0"/>
          </a:p>
        </p:txBody>
      </p:sp>
    </p:spTree>
    <p:extLst>
      <p:ext uri="{BB962C8B-B14F-4D97-AF65-F5344CB8AC3E}">
        <p14:creationId xmlns:p14="http://schemas.microsoft.com/office/powerpoint/2010/main" val="1993959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en-US" b="1" baseline="0" dirty="0" smtClean="0"/>
              <a:t>The position of the crossing axis is determined when flying through the "start" position for the first time.</a:t>
            </a:r>
          </a:p>
          <a:p>
            <a:pPr defTabSz="919978">
              <a:defRPr/>
            </a:pPr>
            <a:endParaRPr lang="en-US" b="1" baseline="0" dirty="0" smtClean="0"/>
          </a:p>
          <a:p>
            <a:pPr defTabSz="919978">
              <a:defRPr/>
            </a:pPr>
            <a:r>
              <a:rPr lang="en-US" b="1" baseline="0" dirty="0" smtClean="0"/>
              <a:t>Corrections to the size and position of the loops lead to deviations from the circular shape and are errors.</a:t>
            </a:r>
          </a:p>
          <a:p>
            <a:pPr defTabSz="919978">
              <a:defRPr/>
            </a:pPr>
            <a:endParaRPr lang="en-US" b="1" baseline="0" dirty="0" smtClean="0"/>
          </a:p>
          <a:p>
            <a:pPr defTabSz="919978">
              <a:defRPr/>
            </a:pPr>
            <a:r>
              <a:rPr lang="en-US" b="1" baseline="0" dirty="0" smtClean="0"/>
              <a:t>Loops that are too far apart lead to crossings where the model never flies vertically for a short time.</a:t>
            </a:r>
          </a:p>
          <a:p>
            <a:pPr defTabSz="919978">
              <a:defRPr/>
            </a:pPr>
            <a:endParaRPr lang="en-US" b="1" baseline="0" dirty="0" smtClean="0"/>
          </a:p>
          <a:p>
            <a:pPr defTabSz="919978">
              <a:defRPr/>
            </a:pPr>
            <a:r>
              <a:rPr lang="en-US" b="1" baseline="0" dirty="0" smtClean="0"/>
              <a:t>Overlapping loops make it impossible to keep the crossing axis.</a:t>
            </a:r>
            <a:endParaRPr lang="de-CH" b="1" baseline="0" dirty="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39</a:t>
            </a:fld>
            <a:endParaRPr lang="de-CH" dirty="0"/>
          </a:p>
        </p:txBody>
      </p:sp>
    </p:spTree>
    <p:extLst>
      <p:ext uri="{BB962C8B-B14F-4D97-AF65-F5344CB8AC3E}">
        <p14:creationId xmlns:p14="http://schemas.microsoft.com/office/powerpoint/2010/main" val="56783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noProof="0" dirty="0" smtClean="0"/>
          </a:p>
          <a:p>
            <a:pPr>
              <a:lnSpc>
                <a:spcPct val="100000"/>
              </a:lnSpc>
            </a:pPr>
            <a:endParaRPr lang="de-CH" b="1" noProof="0"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4</a:t>
            </a:fld>
            <a:endParaRPr lang="de-CH" dirty="0"/>
          </a:p>
        </p:txBody>
      </p:sp>
    </p:spTree>
    <p:extLst>
      <p:ext uri="{BB962C8B-B14F-4D97-AF65-F5344CB8AC3E}">
        <p14:creationId xmlns:p14="http://schemas.microsoft.com/office/powerpoint/2010/main" val="2162743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9994" indent="-229994">
              <a:buAutoNum type="arabicPeriod"/>
            </a:pPr>
            <a:endParaRPr lang="de-CH" b="1" baseline="0" dirty="0"/>
          </a:p>
          <a:p>
            <a:pPr marL="229994" indent="-229994">
              <a:buAutoNum type="arabicPeriod"/>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40</a:t>
            </a:fld>
            <a:endParaRPr lang="de-CH" dirty="0"/>
          </a:p>
        </p:txBody>
      </p:sp>
    </p:spTree>
    <p:extLst>
      <p:ext uri="{BB962C8B-B14F-4D97-AF65-F5344CB8AC3E}">
        <p14:creationId xmlns:p14="http://schemas.microsoft.com/office/powerpoint/2010/main" val="81765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9994" indent="-229994">
              <a:buFont typeface="+mj-lt"/>
              <a:buAutoNum type="arabicPeriod"/>
            </a:pPr>
            <a:r>
              <a:rPr lang="en-US" b="1" baseline="0" dirty="0" smtClean="0"/>
              <a:t>The position of the crossing line is determined when the model flies vertically upwards after passing the "start" position for the first time.</a:t>
            </a:r>
          </a:p>
          <a:p>
            <a:pPr marL="229994" indent="-229994">
              <a:buFont typeface="+mj-lt"/>
              <a:buAutoNum type="arabicPeriod"/>
            </a:pPr>
            <a:endParaRPr lang="en-US" b="1" baseline="0" dirty="0" smtClean="0"/>
          </a:p>
          <a:p>
            <a:pPr marL="229994" indent="-229994">
              <a:buFont typeface="+mj-lt"/>
              <a:buAutoNum type="arabicPeriod"/>
            </a:pPr>
            <a:r>
              <a:rPr lang="en-US" b="1" baseline="0" dirty="0" smtClean="0"/>
              <a:t>The width of the two squares at the base (incl. turns) is 1/8 of a lap.</a:t>
            </a:r>
          </a:p>
          <a:p>
            <a:pPr marL="229994" indent="-229994">
              <a:buFont typeface="+mj-lt"/>
              <a:buAutoNum type="arabicPeriod"/>
            </a:pPr>
            <a:endParaRPr lang="en-US" b="1" baseline="0" dirty="0" smtClean="0"/>
          </a:p>
          <a:p>
            <a:pPr marL="229994" indent="-229994">
              <a:buFont typeface="+mj-lt"/>
              <a:buAutoNum type="arabicPeriod"/>
            </a:pPr>
            <a:r>
              <a:rPr lang="en-US" b="1" baseline="0" dirty="0" smtClean="0"/>
              <a:t>The pilot flies the vertical sides on the crossing line and the outer sides perpendicular to the base.</a:t>
            </a:r>
          </a:p>
          <a:p>
            <a:pPr marL="229994" indent="-229994">
              <a:buFont typeface="+mj-lt"/>
              <a:buAutoNum type="arabicPeriod"/>
            </a:pPr>
            <a:endParaRPr lang="en-US" b="1" baseline="0" dirty="0" smtClean="0"/>
          </a:p>
          <a:p>
            <a:pPr marL="229994" indent="-229994">
              <a:buFont typeface="+mj-lt"/>
              <a:buAutoNum type="arabicPeriod"/>
            </a:pPr>
            <a:r>
              <a:rPr lang="en-US" b="1" baseline="0" dirty="0" smtClean="0"/>
              <a:t>Therefore, at the 45° line elevation angle, the upper sides are shorter.</a:t>
            </a:r>
          </a:p>
          <a:p>
            <a:pPr marL="229994" indent="-229994">
              <a:buFont typeface="+mj-lt"/>
              <a:buAutoNum type="arabicPeriod"/>
            </a:pPr>
            <a:endParaRPr lang="en-US" b="1" baseline="0" dirty="0" smtClean="0"/>
          </a:p>
          <a:p>
            <a:pPr marL="229994" indent="-229994">
              <a:buFont typeface="+mj-lt"/>
              <a:buAutoNum type="arabicPeriod"/>
            </a:pPr>
            <a:r>
              <a:rPr lang="en-US" b="1" baseline="0" dirty="0" smtClean="0"/>
              <a:t>If one or all turns are flown softly and with a large radius, this is a mistake. Depending on the degree of softness and/or the inequality of the radii of individual turns, an appropriate deduction results.</a:t>
            </a:r>
          </a:p>
          <a:p>
            <a:pPr marL="229994" indent="-229994">
              <a:buFont typeface="+mj-lt"/>
              <a:buAutoNum type="arabicPeriod"/>
            </a:pPr>
            <a:endParaRPr lang="en-US" b="1" baseline="0" dirty="0" smtClean="0"/>
          </a:p>
          <a:p>
            <a:pPr marL="229994" indent="-229994">
              <a:buFont typeface="+mj-lt"/>
              <a:buAutoNum type="arabicPeriod"/>
            </a:pPr>
            <a:r>
              <a:rPr lang="en-US" b="1" baseline="0" dirty="0" smtClean="0"/>
              <a:t>The tighter, more precise and more even the turns are flown, the higher they are rated in total for the </a:t>
            </a:r>
            <a:r>
              <a:rPr lang="en-US" b="1" baseline="0" dirty="0" err="1" smtClean="0"/>
              <a:t>manoeuvre</a:t>
            </a:r>
            <a:r>
              <a:rPr lang="en-US" b="1" baseline="0" dirty="0" smtClean="0"/>
              <a:t>.</a:t>
            </a:r>
          </a:p>
          <a:p>
            <a:pPr marL="229994" indent="-229994">
              <a:buFont typeface="+mj-lt"/>
              <a:buAutoNum type="arabicPeriod"/>
            </a:pPr>
            <a:endParaRPr lang="en-US" b="1" baseline="0" dirty="0" smtClean="0"/>
          </a:p>
          <a:p>
            <a:pPr marL="229994" indent="-229994">
              <a:buFont typeface="+mj-lt"/>
              <a:buAutoNum type="arabicPeriod"/>
            </a:pPr>
            <a:r>
              <a:rPr lang="en-US" b="1" baseline="0" dirty="0" smtClean="0"/>
              <a:t>All crossings are flown on the same initial crossing line.</a:t>
            </a: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41</a:t>
            </a:fld>
            <a:endParaRPr lang="de-CH" dirty="0"/>
          </a:p>
        </p:txBody>
      </p:sp>
    </p:spTree>
    <p:extLst>
      <p:ext uri="{BB962C8B-B14F-4D97-AF65-F5344CB8AC3E}">
        <p14:creationId xmlns:p14="http://schemas.microsoft.com/office/powerpoint/2010/main" val="3246274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42</a:t>
            </a:fld>
            <a:endParaRPr lang="de-CH" dirty="0"/>
          </a:p>
        </p:txBody>
      </p:sp>
    </p:spTree>
    <p:extLst>
      <p:ext uri="{BB962C8B-B14F-4D97-AF65-F5344CB8AC3E}">
        <p14:creationId xmlns:p14="http://schemas.microsoft.com/office/powerpoint/2010/main" val="2888463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2400" b="1" dirty="0" smtClean="0"/>
              <a:t>Start and end at the crossing point</a:t>
            </a:r>
          </a:p>
          <a:p>
            <a:endParaRPr lang="en-US" sz="2400" b="1" dirty="0" smtClean="0"/>
          </a:p>
          <a:p>
            <a:r>
              <a:rPr lang="en-US" sz="2400" b="1" dirty="0" smtClean="0"/>
              <a:t>Both loops circularly round and of equal size</a:t>
            </a:r>
          </a:p>
          <a:p>
            <a:endParaRPr lang="en-US" sz="2400" b="1" dirty="0" smtClean="0"/>
          </a:p>
          <a:p>
            <a:r>
              <a:rPr lang="en-US" sz="2400" b="1" dirty="0" smtClean="0"/>
              <a:t>The crossing point is at 45° line angle</a:t>
            </a:r>
          </a:p>
          <a:p>
            <a:endParaRPr lang="en-US" sz="2400" b="1" dirty="0" smtClean="0"/>
          </a:p>
          <a:p>
            <a:r>
              <a:rPr lang="en-US" sz="2400" b="1" dirty="0" smtClean="0"/>
              <a:t>At the crossing point the model flies momentarily</a:t>
            </a:r>
            <a:r>
              <a:rPr lang="en-US" sz="2400" b="1" baseline="0" dirty="0" smtClean="0"/>
              <a:t> horizontal</a:t>
            </a:r>
            <a:endParaRPr lang="en-US" sz="2400" b="1" dirty="0" smtClean="0"/>
          </a:p>
          <a:p>
            <a:endParaRPr lang="en-US" sz="2400" b="1" dirty="0" smtClean="0"/>
          </a:p>
          <a:p>
            <a:r>
              <a:rPr lang="en-US" sz="2400" b="1" dirty="0" smtClean="0"/>
              <a:t>The highest point is at 90° line angle</a:t>
            </a:r>
          </a:p>
          <a:p>
            <a:endParaRPr lang="en-US" sz="2400" b="1" dirty="0" smtClean="0"/>
          </a:p>
          <a:p>
            <a:r>
              <a:rPr lang="en-US" sz="2400" b="1" dirty="0" smtClean="0"/>
              <a:t>The </a:t>
            </a:r>
            <a:r>
              <a:rPr lang="en-US" sz="2400" b="1" dirty="0" err="1" smtClean="0"/>
              <a:t>manoeuvre</a:t>
            </a:r>
            <a:r>
              <a:rPr lang="en-US" sz="2400" b="1" dirty="0" smtClean="0"/>
              <a:t> is symmetrical right/left</a:t>
            </a:r>
            <a:endParaRPr lang="de-CH" sz="2400"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43</a:t>
            </a:fld>
            <a:endParaRPr lang="de-CH" dirty="0"/>
          </a:p>
        </p:txBody>
      </p:sp>
    </p:spTree>
    <p:extLst>
      <p:ext uri="{BB962C8B-B14F-4D97-AF65-F5344CB8AC3E}">
        <p14:creationId xmlns:p14="http://schemas.microsoft.com/office/powerpoint/2010/main" val="2214661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44</a:t>
            </a:fld>
            <a:endParaRPr lang="de-CH" dirty="0"/>
          </a:p>
        </p:txBody>
      </p:sp>
    </p:spTree>
    <p:extLst>
      <p:ext uri="{BB962C8B-B14F-4D97-AF65-F5344CB8AC3E}">
        <p14:creationId xmlns:p14="http://schemas.microsoft.com/office/powerpoint/2010/main" val="779020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smtClean="0"/>
              <a:t>The width of the lower and upper sides, including the turns, is slightly more than 1/8 lap.</a:t>
            </a:r>
          </a:p>
          <a:p>
            <a:r>
              <a:rPr lang="en-US" b="1" dirty="0" smtClean="0"/>
              <a:t> </a:t>
            </a:r>
          </a:p>
          <a:p>
            <a:r>
              <a:rPr lang="en-US" b="1" dirty="0" smtClean="0"/>
              <a:t>The upper side is flown along a wingover path (great circle) oriented 90° to the </a:t>
            </a:r>
            <a:r>
              <a:rPr lang="en-US" b="1" dirty="0" err="1" smtClean="0"/>
              <a:t>manoeuvre</a:t>
            </a:r>
            <a:r>
              <a:rPr lang="en-US" b="1" dirty="0" smtClean="0"/>
              <a:t>. </a:t>
            </a:r>
          </a:p>
          <a:p>
            <a:endParaRPr lang="en-US" b="1" dirty="0" smtClean="0"/>
          </a:p>
          <a:p>
            <a:r>
              <a:rPr lang="en-US" b="1" dirty="0" smtClean="0"/>
              <a:t>If one or all turns are flown softly and with a large radius, this is an error. Depending on the degree of softness and/or the inequality of the radii of individual turns, an appropriate deduction results.</a:t>
            </a:r>
          </a:p>
          <a:p>
            <a:endParaRPr lang="en-US" b="1" dirty="0" smtClean="0"/>
          </a:p>
          <a:p>
            <a:r>
              <a:rPr lang="en-US" b="1" dirty="0" smtClean="0"/>
              <a:t>The tighter, more precise and more even the turns are flown, the higher they are rated.</a:t>
            </a:r>
          </a:p>
          <a:p>
            <a:endParaRPr lang="en-US" b="1" dirty="0" smtClean="0"/>
          </a:p>
          <a:p>
            <a:r>
              <a:rPr lang="en-US" b="1" dirty="0" smtClean="0"/>
              <a:t>The crossing point is on the vertical axis of symmetry and at 45° line angle.</a:t>
            </a:r>
          </a:p>
          <a:p>
            <a:endParaRPr lang="en-US" b="1" dirty="0" smtClean="0"/>
          </a:p>
          <a:p>
            <a:r>
              <a:rPr lang="en-US" b="1" dirty="0" smtClean="0"/>
              <a:t>The straight climb or descent segments are flown along a great circle track.</a:t>
            </a:r>
          </a:p>
          <a:p>
            <a:endParaRPr lang="en-US" b="1" dirty="0" smtClean="0"/>
          </a:p>
          <a:p>
            <a:r>
              <a:rPr lang="en-US" b="1" dirty="0" smtClean="0"/>
              <a:t>The </a:t>
            </a:r>
            <a:r>
              <a:rPr lang="en-US" b="1" dirty="0" err="1" smtClean="0"/>
              <a:t>manoeuvre</a:t>
            </a:r>
            <a:r>
              <a:rPr lang="en-US" b="1" dirty="0" smtClean="0"/>
              <a:t> is right/left symmetrical</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45</a:t>
            </a:fld>
            <a:endParaRPr lang="de-CH" dirty="0"/>
          </a:p>
        </p:txBody>
      </p:sp>
    </p:spTree>
    <p:extLst>
      <p:ext uri="{BB962C8B-B14F-4D97-AF65-F5344CB8AC3E}">
        <p14:creationId xmlns:p14="http://schemas.microsoft.com/office/powerpoint/2010/main" val="3025738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46</a:t>
            </a:fld>
            <a:endParaRPr lang="de-CH" dirty="0"/>
          </a:p>
        </p:txBody>
      </p:sp>
    </p:spTree>
    <p:extLst>
      <p:ext uri="{BB962C8B-B14F-4D97-AF65-F5344CB8AC3E}">
        <p14:creationId xmlns:p14="http://schemas.microsoft.com/office/powerpoint/2010/main" val="3381707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en-US" sz="2400" b="1" dirty="0" smtClean="0"/>
              <a:t>The front/rear symmetry axis is on a wingover line positioned 90° to the </a:t>
            </a:r>
            <a:r>
              <a:rPr lang="en-US" sz="2400" b="1" dirty="0" err="1" smtClean="0"/>
              <a:t>manoeuvre</a:t>
            </a:r>
            <a:r>
              <a:rPr lang="en-US" sz="2400" b="1" dirty="0" smtClean="0"/>
              <a:t>.</a:t>
            </a:r>
          </a:p>
          <a:p>
            <a:pPr defTabSz="919978">
              <a:defRPr/>
            </a:pPr>
            <a:endParaRPr lang="en-US" sz="2400" b="1" dirty="0" smtClean="0"/>
          </a:p>
          <a:p>
            <a:pPr defTabSz="919978">
              <a:defRPr/>
            </a:pPr>
            <a:r>
              <a:rPr lang="en-US" sz="2400" b="1" dirty="0" smtClean="0"/>
              <a:t>The right/left axis of symmetry is on the wingover line between the pilot and the judge.</a:t>
            </a:r>
          </a:p>
          <a:p>
            <a:pPr defTabSz="919978">
              <a:defRPr/>
            </a:pPr>
            <a:endParaRPr lang="en-US" sz="2400" b="1" dirty="0" smtClean="0"/>
          </a:p>
          <a:p>
            <a:pPr defTabSz="919978">
              <a:defRPr/>
            </a:pPr>
            <a:r>
              <a:rPr lang="en-US" sz="2400" b="1" dirty="0" smtClean="0"/>
              <a:t>Intersections and highest point above the pilot's head.</a:t>
            </a:r>
          </a:p>
          <a:p>
            <a:pPr defTabSz="919978">
              <a:defRPr/>
            </a:pPr>
            <a:endParaRPr lang="en-US" sz="2400" b="1" dirty="0" smtClean="0"/>
          </a:p>
          <a:p>
            <a:pPr defTabSz="919978">
              <a:defRPr/>
            </a:pPr>
            <a:r>
              <a:rPr lang="en-US" sz="2400" b="1" dirty="0" smtClean="0"/>
              <a:t>Lowest points at 45° line angle.</a:t>
            </a:r>
            <a:endParaRPr lang="de-CH" sz="2400"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47</a:t>
            </a:fld>
            <a:endParaRPr lang="de-CH" dirty="0"/>
          </a:p>
        </p:txBody>
      </p:sp>
    </p:spTree>
    <p:extLst>
      <p:ext uri="{BB962C8B-B14F-4D97-AF65-F5344CB8AC3E}">
        <p14:creationId xmlns:p14="http://schemas.microsoft.com/office/powerpoint/2010/main" val="1798319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48</a:t>
            </a:fld>
            <a:endParaRPr lang="de-CH" dirty="0"/>
          </a:p>
        </p:txBody>
      </p:sp>
    </p:spTree>
    <p:extLst>
      <p:ext uri="{BB962C8B-B14F-4D97-AF65-F5344CB8AC3E}">
        <p14:creationId xmlns:p14="http://schemas.microsoft.com/office/powerpoint/2010/main" val="1386375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smtClean="0">
                <a:solidFill>
                  <a:srgbClr val="FF0000"/>
                </a:solidFill>
              </a:rPr>
              <a:t>New from 1.1.2021: </a:t>
            </a:r>
          </a:p>
          <a:p>
            <a:endParaRPr lang="en-US" b="1" dirty="0" smtClean="0">
              <a:solidFill>
                <a:srgbClr val="FF0000"/>
              </a:solidFill>
            </a:endParaRPr>
          </a:p>
          <a:p>
            <a:r>
              <a:rPr lang="en-US" b="1" dirty="0" smtClean="0">
                <a:solidFill>
                  <a:srgbClr val="FF0000"/>
                </a:solidFill>
              </a:rPr>
              <a:t>The entry may be performed, optionally and without prior notice from the pilot, with a vertical climb from the base or from above at an altitude of approximately 42° line elevation angle.</a:t>
            </a:r>
          </a:p>
          <a:p>
            <a:endParaRPr lang="en-US" b="1" dirty="0" smtClean="0">
              <a:solidFill>
                <a:srgbClr val="FF0000"/>
              </a:solidFill>
            </a:endParaRPr>
          </a:p>
          <a:p>
            <a:r>
              <a:rPr lang="en-US" b="1" dirty="0" smtClean="0">
                <a:solidFill>
                  <a:srgbClr val="FF0000"/>
                </a:solidFill>
              </a:rPr>
              <a:t>4 circular approx. ¾ loops of the same size.</a:t>
            </a:r>
          </a:p>
          <a:p>
            <a:endParaRPr lang="en-US" b="1" dirty="0" smtClean="0">
              <a:solidFill>
                <a:srgbClr val="FF0000"/>
              </a:solidFill>
            </a:endParaRPr>
          </a:p>
          <a:p>
            <a:r>
              <a:rPr lang="en-US" b="1" dirty="0" smtClean="0">
                <a:solidFill>
                  <a:srgbClr val="FF0000"/>
                </a:solidFill>
              </a:rPr>
              <a:t>Upper loops tangential to the 90° wingover line.</a:t>
            </a:r>
          </a:p>
          <a:p>
            <a:endParaRPr lang="en-US" b="1" dirty="0" smtClean="0">
              <a:solidFill>
                <a:srgbClr val="FF0000"/>
              </a:solidFill>
            </a:endParaRPr>
          </a:p>
          <a:p>
            <a:r>
              <a:rPr lang="en-US" b="1" dirty="0" smtClean="0">
                <a:solidFill>
                  <a:srgbClr val="FF0000"/>
                </a:solidFill>
              </a:rPr>
              <a:t>"Horizontal" connecting lines are flown along a great circle track inclined upwards by 45°, i.e. slightly curved upwards.</a:t>
            </a:r>
          </a:p>
          <a:p>
            <a:endParaRPr lang="en-US" b="1" dirty="0" smtClean="0">
              <a:solidFill>
                <a:srgbClr val="FF0000"/>
              </a:solidFill>
            </a:endParaRPr>
          </a:p>
          <a:p>
            <a:r>
              <a:rPr lang="en-US" b="1" dirty="0" smtClean="0">
                <a:solidFill>
                  <a:srgbClr val="FF0000"/>
                </a:solidFill>
              </a:rPr>
              <a:t>Lower loops tangential to the base and to the vertical axis.</a:t>
            </a:r>
          </a:p>
          <a:p>
            <a:endParaRPr lang="en-US" b="1" dirty="0" smtClean="0">
              <a:solidFill>
                <a:srgbClr val="FF0000"/>
              </a:solidFill>
            </a:endParaRPr>
          </a:p>
          <a:p>
            <a:r>
              <a:rPr lang="en-US" b="1" dirty="0" smtClean="0">
                <a:solidFill>
                  <a:srgbClr val="FF0000"/>
                </a:solidFill>
              </a:rPr>
              <a:t>Vertical connecting lines 90° perpendicular to the base.</a:t>
            </a:r>
          </a:p>
          <a:p>
            <a:endParaRPr lang="en-US" b="1" dirty="0" smtClean="0">
              <a:solidFill>
                <a:srgbClr val="FF0000"/>
              </a:solidFill>
            </a:endParaRPr>
          </a:p>
          <a:p>
            <a:r>
              <a:rPr lang="en-US" b="1" dirty="0" smtClean="0">
                <a:solidFill>
                  <a:srgbClr val="FF0000"/>
                </a:solidFill>
              </a:rPr>
              <a:t>Left/right halves symmetrical.</a:t>
            </a:r>
          </a:p>
          <a:p>
            <a:endParaRPr lang="en-US" b="1" dirty="0" smtClean="0">
              <a:solidFill>
                <a:srgbClr val="FF0000"/>
              </a:solidFill>
            </a:endParaRPr>
          </a:p>
          <a:p>
            <a:r>
              <a:rPr lang="en-US" b="1" dirty="0" smtClean="0">
                <a:solidFill>
                  <a:srgbClr val="FF0000"/>
                </a:solidFill>
              </a:rPr>
              <a:t>Upper/lower halves symmetrical.</a:t>
            </a:r>
            <a:endParaRPr lang="de-CH" b="1" dirty="0" smtClean="0">
              <a:solidFill>
                <a:srgbClr val="FF0000"/>
              </a:solidFill>
            </a:endParaRPr>
          </a:p>
          <a:p>
            <a:pPr defTabSz="919978">
              <a:defRPr/>
            </a:pPr>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49</a:t>
            </a:fld>
            <a:endParaRPr lang="de-CH" dirty="0"/>
          </a:p>
        </p:txBody>
      </p:sp>
    </p:spTree>
    <p:extLst>
      <p:ext uri="{BB962C8B-B14F-4D97-AF65-F5344CB8AC3E}">
        <p14:creationId xmlns:p14="http://schemas.microsoft.com/office/powerpoint/2010/main" val="151853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smtClean="0"/>
              <a:t>This presentation is limited to the transfer of basic knowledge. It contains supplementary recommendations on how to apply to the FAI / CIAM rules.</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a:t>
            </a:fld>
            <a:endParaRPr lang="de-CH" dirty="0"/>
          </a:p>
        </p:txBody>
      </p:sp>
    </p:spTree>
    <p:extLst>
      <p:ext uri="{BB962C8B-B14F-4D97-AF65-F5344CB8AC3E}">
        <p14:creationId xmlns:p14="http://schemas.microsoft.com/office/powerpoint/2010/main" val="23320916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en-US" b="1" baseline="0" dirty="0" smtClean="0"/>
              <a:t>The landing begins when the model leaves the base height of 1.5 m (+/- 30 cm) in power-off condition. </a:t>
            </a:r>
          </a:p>
          <a:p>
            <a:pPr>
              <a:lnSpc>
                <a:spcPct val="150000"/>
              </a:lnSpc>
            </a:pPr>
            <a:endParaRPr lang="en-US" b="1" baseline="0" dirty="0" smtClean="0"/>
          </a:p>
          <a:p>
            <a:pPr>
              <a:lnSpc>
                <a:spcPct val="150000"/>
              </a:lnSpc>
            </a:pPr>
            <a:r>
              <a:rPr lang="en-US" b="1" baseline="0" dirty="0" smtClean="0"/>
              <a:t>The condition "power-off" is considered to be fulfilled when the engine is switched off and when the propeller stops before touchdown.</a:t>
            </a:r>
          </a:p>
          <a:p>
            <a:pPr>
              <a:lnSpc>
                <a:spcPct val="150000"/>
              </a:lnSpc>
            </a:pPr>
            <a:endParaRPr lang="en-US" b="1" baseline="0" dirty="0" smtClean="0"/>
          </a:p>
          <a:p>
            <a:pPr>
              <a:lnSpc>
                <a:spcPct val="150000"/>
              </a:lnSpc>
            </a:pPr>
            <a:r>
              <a:rPr lang="en-US" b="1" baseline="0" dirty="0" smtClean="0"/>
              <a:t>From the beginning of the descent, the length of the landing approach is 1 lap until touchdown. </a:t>
            </a:r>
          </a:p>
          <a:p>
            <a:pPr>
              <a:lnSpc>
                <a:spcPct val="150000"/>
              </a:lnSpc>
            </a:pPr>
            <a:endParaRPr lang="en-US" b="1" baseline="0" dirty="0" smtClean="0"/>
          </a:p>
          <a:p>
            <a:pPr>
              <a:lnSpc>
                <a:spcPct val="150000"/>
              </a:lnSpc>
            </a:pPr>
            <a:r>
              <a:rPr lang="en-US" b="1" baseline="0" dirty="0" smtClean="0"/>
              <a:t>The landing approach is steady i.e. with a constant approach angle.</a:t>
            </a:r>
          </a:p>
          <a:p>
            <a:pPr>
              <a:lnSpc>
                <a:spcPct val="150000"/>
              </a:lnSpc>
            </a:pPr>
            <a:endParaRPr lang="en-US" b="1" baseline="0" dirty="0" smtClean="0"/>
          </a:p>
          <a:p>
            <a:pPr>
              <a:lnSpc>
                <a:spcPct val="150000"/>
              </a:lnSpc>
            </a:pPr>
            <a:r>
              <a:rPr lang="en-US" b="1" baseline="0" dirty="0" smtClean="0"/>
              <a:t>The </a:t>
            </a:r>
            <a:r>
              <a:rPr lang="en-US" b="1" baseline="0" dirty="0" err="1" smtClean="0"/>
              <a:t>manoeuvre</a:t>
            </a:r>
            <a:r>
              <a:rPr lang="en-US" b="1" baseline="0" dirty="0" smtClean="0"/>
              <a:t>, and thus the flight, ends when the model comes to a standstill.</a:t>
            </a:r>
          </a:p>
          <a:p>
            <a:pPr>
              <a:lnSpc>
                <a:spcPct val="150000"/>
              </a:lnSpc>
            </a:pPr>
            <a:endParaRPr lang="en-US" b="1" baseline="0" dirty="0" smtClean="0"/>
          </a:p>
          <a:p>
            <a:pPr>
              <a:lnSpc>
                <a:spcPct val="150000"/>
              </a:lnSpc>
            </a:pPr>
            <a:r>
              <a:rPr lang="en-US" b="1" baseline="0" dirty="0" smtClean="0"/>
              <a:t>Electrically powered models must be held by a helper after coming to a standstill until the drive is secured against unintentional start-up. Failure to do so will result in a score of 0 for the landing.</a:t>
            </a:r>
            <a:endParaRPr lang="de-CH" b="1" baseline="0" dirty="0"/>
          </a:p>
          <a:p>
            <a:pPr marL="229994" indent="-229994">
              <a:buAutoNum type="arabicPeriod"/>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50</a:t>
            </a:fld>
            <a:endParaRPr lang="de-CH" dirty="0"/>
          </a:p>
        </p:txBody>
      </p:sp>
    </p:spTree>
    <p:extLst>
      <p:ext uri="{BB962C8B-B14F-4D97-AF65-F5344CB8AC3E}">
        <p14:creationId xmlns:p14="http://schemas.microsoft.com/office/powerpoint/2010/main" val="556379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51</a:t>
            </a:fld>
            <a:endParaRPr lang="de-CH" dirty="0"/>
          </a:p>
        </p:txBody>
      </p:sp>
    </p:spTree>
    <p:extLst>
      <p:ext uri="{BB962C8B-B14F-4D97-AF65-F5344CB8AC3E}">
        <p14:creationId xmlns:p14="http://schemas.microsoft.com/office/powerpoint/2010/main" val="19451299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video contained in this presentation is not </a:t>
            </a:r>
            <a:r>
              <a:rPr lang="en-US" b="1" baseline="0" dirty="0" err="1" smtClean="0"/>
              <a:t>authorised</a:t>
            </a:r>
            <a:r>
              <a:rPr lang="en-US" b="1" baseline="0" dirty="0" smtClean="0"/>
              <a:t> for commercial use or publication.</a:t>
            </a:r>
            <a:endParaRPr lang="de-CH" b="1" baseline="0" dirty="0"/>
          </a:p>
          <a:p>
            <a:pPr defTabSz="919978">
              <a:defRPr/>
            </a:pPr>
            <a:endParaRPr lang="de-CH" b="1" baseline="0" dirty="0"/>
          </a:p>
          <a:p>
            <a:pPr defTabSz="919978">
              <a:defRPr/>
            </a:pPr>
            <a:endParaRPr lang="de-CH" b="1" baseline="0" dirty="0"/>
          </a:p>
          <a:p>
            <a:pPr marL="229994" indent="-229994">
              <a:buAutoNum type="arabicPeriod"/>
            </a:pPr>
            <a:endParaRPr lang="de-CH" b="1" baseline="0" dirty="0"/>
          </a:p>
          <a:p>
            <a:pPr marL="229994" indent="-229994">
              <a:buAutoNum type="arabicPeriod"/>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52</a:t>
            </a:fld>
            <a:endParaRPr lang="de-CH" dirty="0"/>
          </a:p>
        </p:txBody>
      </p:sp>
    </p:spTree>
    <p:extLst>
      <p:ext uri="{BB962C8B-B14F-4D97-AF65-F5344CB8AC3E}">
        <p14:creationId xmlns:p14="http://schemas.microsoft.com/office/powerpoint/2010/main" val="38237969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en-US" b="1" u="none" baseline="0" dirty="0" smtClean="0"/>
              <a:t>Click </a:t>
            </a:r>
            <a:r>
              <a:rPr lang="en-US" b="1" u="none" baseline="0" smtClean="0"/>
              <a:t>on image to </a:t>
            </a:r>
            <a:r>
              <a:rPr lang="en-US" b="1" u="none" baseline="0" dirty="0" smtClean="0"/>
              <a:t>run video:</a:t>
            </a:r>
          </a:p>
          <a:p>
            <a:pPr defTabSz="919978">
              <a:defRPr/>
            </a:pPr>
            <a:endParaRPr lang="en-US" b="1" u="none" baseline="0" dirty="0" smtClean="0"/>
          </a:p>
          <a:p>
            <a:pPr defTabSz="919978">
              <a:defRPr/>
            </a:pPr>
            <a:r>
              <a:rPr lang="en-US" b="1" u="none" baseline="0" dirty="0" smtClean="0"/>
              <a:t>Stop after each </a:t>
            </a:r>
            <a:r>
              <a:rPr lang="en-US" b="1" u="none" baseline="0" dirty="0" err="1" smtClean="0"/>
              <a:t>manoeuvre</a:t>
            </a:r>
            <a:r>
              <a:rPr lang="en-US" b="1" u="none" baseline="0" dirty="0" smtClean="0"/>
              <a:t>. </a:t>
            </a:r>
          </a:p>
          <a:p>
            <a:pPr defTabSz="919978">
              <a:defRPr/>
            </a:pPr>
            <a:endParaRPr lang="en-US" b="1" u="none" baseline="0" dirty="0" smtClean="0"/>
          </a:p>
          <a:p>
            <a:pPr defTabSz="919978">
              <a:defRPr/>
            </a:pPr>
            <a:r>
              <a:rPr lang="en-US" b="1" u="none" baseline="0" dirty="0" smtClean="0"/>
              <a:t>Find, discuss and weigh mistakes together.  </a:t>
            </a:r>
          </a:p>
          <a:p>
            <a:pPr defTabSz="919978">
              <a:defRPr/>
            </a:pPr>
            <a:endParaRPr lang="en-US" b="1" u="none" baseline="0" dirty="0" smtClean="0"/>
          </a:p>
          <a:p>
            <a:pPr defTabSz="919978">
              <a:defRPr/>
            </a:pPr>
            <a:r>
              <a:rPr lang="en-US" b="1" u="none" baseline="0" dirty="0" smtClean="0"/>
              <a:t>Repeat with only short stops and determine the marks.</a:t>
            </a:r>
            <a:endParaRPr lang="de-CH" u="none" dirty="0"/>
          </a:p>
        </p:txBody>
      </p:sp>
      <p:sp>
        <p:nvSpPr>
          <p:cNvPr id="4" name="Foliennummernplatzhalter 3"/>
          <p:cNvSpPr>
            <a:spLocks noGrp="1"/>
          </p:cNvSpPr>
          <p:nvPr>
            <p:ph type="sldNum" sz="quarter" idx="10"/>
          </p:nvPr>
        </p:nvSpPr>
        <p:spPr/>
        <p:txBody>
          <a:bodyPr/>
          <a:lstStyle/>
          <a:p>
            <a:fld id="{B71AE6BF-12FB-49C6-9D44-A526E4F34F1B}" type="slidenum">
              <a:rPr lang="de-CH" smtClean="0"/>
              <a:t>53</a:t>
            </a:fld>
            <a:endParaRPr lang="de-CH" dirty="0"/>
          </a:p>
        </p:txBody>
      </p:sp>
    </p:spTree>
    <p:extLst>
      <p:ext uri="{BB962C8B-B14F-4D97-AF65-F5344CB8AC3E}">
        <p14:creationId xmlns:p14="http://schemas.microsoft.com/office/powerpoint/2010/main" val="88961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en-US" b="1" dirty="0" smtClean="0"/>
              <a:t>Thank you for your patience and great commitment.</a:t>
            </a:r>
          </a:p>
          <a:p>
            <a:pPr defTabSz="919978">
              <a:defRPr/>
            </a:pPr>
            <a:endParaRPr lang="en-US" b="1" dirty="0" smtClean="0"/>
          </a:p>
          <a:p>
            <a:pPr defTabSz="919978">
              <a:defRPr/>
            </a:pPr>
            <a:r>
              <a:rPr lang="en-US" b="1" dirty="0" smtClean="0"/>
              <a:t>Just as for the pilots, it is equally important for the judges to expand their basic knowledge through constant training and participation in further training and competitions and thus to maintain their proficiency at a high level.</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54</a:t>
            </a:fld>
            <a:endParaRPr lang="de-CH" dirty="0"/>
          </a:p>
        </p:txBody>
      </p:sp>
    </p:spTree>
    <p:extLst>
      <p:ext uri="{BB962C8B-B14F-4D97-AF65-F5344CB8AC3E}">
        <p14:creationId xmlns:p14="http://schemas.microsoft.com/office/powerpoint/2010/main" val="2870942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55</a:t>
            </a:fld>
            <a:endParaRPr lang="de-CH" dirty="0"/>
          </a:p>
        </p:txBody>
      </p:sp>
    </p:spTree>
    <p:extLst>
      <p:ext uri="{BB962C8B-B14F-4D97-AF65-F5344CB8AC3E}">
        <p14:creationId xmlns:p14="http://schemas.microsoft.com/office/powerpoint/2010/main" val="250592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baseline="0" dirty="0" smtClean="0"/>
              <a:t>The F2B regulations are binding rules for the pilots. They define the prescribed flight path of the model on the "flight plane". </a:t>
            </a:r>
          </a:p>
          <a:p>
            <a:endParaRPr lang="en-US" b="1" baseline="0" dirty="0" smtClean="0"/>
          </a:p>
          <a:p>
            <a:r>
              <a:rPr lang="en-US" b="1" baseline="0" dirty="0" smtClean="0"/>
              <a:t>For the pilot, his model is always in the </a:t>
            </a:r>
            <a:r>
              <a:rPr lang="en-US" b="1" baseline="0" dirty="0" err="1" smtClean="0"/>
              <a:t>centre</a:t>
            </a:r>
            <a:r>
              <a:rPr lang="en-US" b="1" baseline="0" dirty="0" smtClean="0"/>
              <a:t> of his field of view. Because the aircraft is always at the same distance from him, the pilot perceives his </a:t>
            </a:r>
            <a:r>
              <a:rPr lang="en-US" b="1" baseline="0" dirty="0" err="1" smtClean="0"/>
              <a:t>manoeuvres</a:t>
            </a:r>
            <a:r>
              <a:rPr lang="en-US" b="1" baseline="0" dirty="0" smtClean="0"/>
              <a:t> as if they were executed on a "plane". </a:t>
            </a:r>
          </a:p>
          <a:p>
            <a:endParaRPr lang="en-US" b="1" baseline="0" dirty="0" smtClean="0"/>
          </a:p>
          <a:p>
            <a:r>
              <a:rPr lang="en-US" b="1" baseline="0" dirty="0" smtClean="0"/>
              <a:t>The drawings in Annex 4 j show the </a:t>
            </a:r>
            <a:r>
              <a:rPr lang="en-US" b="1" baseline="0" dirty="0" err="1" smtClean="0"/>
              <a:t>manoeuvres</a:t>
            </a:r>
            <a:r>
              <a:rPr lang="en-US" b="1" baseline="0" dirty="0" smtClean="0"/>
              <a:t> as the pilot sees them on the inner surface of his flying hemisphere.</a:t>
            </a:r>
          </a:p>
          <a:p>
            <a:endParaRPr lang="en-US" b="1" baseline="0" dirty="0" smtClean="0"/>
          </a:p>
          <a:p>
            <a:r>
              <a:rPr lang="en-US" b="1" baseline="0" dirty="0" smtClean="0"/>
              <a:t>The judge standing outside the hemisphere perceives the flown </a:t>
            </a:r>
            <a:r>
              <a:rPr lang="en-US" b="1" baseline="0" dirty="0" err="1" smtClean="0"/>
              <a:t>manoeuvres</a:t>
            </a:r>
            <a:r>
              <a:rPr lang="en-US" b="1" baseline="0" dirty="0" smtClean="0"/>
              <a:t> differently.  As a result of the changing distance of the aircraft, from his point of view the </a:t>
            </a:r>
            <a:r>
              <a:rPr lang="en-US" b="1" baseline="0" dirty="0" err="1" smtClean="0"/>
              <a:t>manoeuvres</a:t>
            </a:r>
            <a:r>
              <a:rPr lang="en-US" b="1" baseline="0" dirty="0" smtClean="0"/>
              <a:t> appear as three-dimensional objects. These are also distorted differently, depending on the observer's location.</a:t>
            </a:r>
          </a:p>
          <a:p>
            <a:endParaRPr lang="en-US" b="1" baseline="0" dirty="0" smtClean="0"/>
          </a:p>
          <a:p>
            <a:r>
              <a:rPr lang="en-US" b="1" baseline="0" dirty="0" smtClean="0"/>
              <a:t>Which means that a number of judges standing at a distance next to each other see the same </a:t>
            </a:r>
            <a:r>
              <a:rPr lang="en-US" b="1" baseline="0" dirty="0" err="1" smtClean="0"/>
              <a:t>manoeuvre</a:t>
            </a:r>
            <a:r>
              <a:rPr lang="en-US" b="1" baseline="0" dirty="0" smtClean="0"/>
              <a:t> differently. This perception of the judge cannot be easily represented graphically, because the degree of distortion depends not only on the location of the judge, but also on his exact viewing direction. 3-D images created by common methods, as well as video recordings, can only approximate the individual perception of the F2B judge, but not exactly.</a:t>
            </a:r>
          </a:p>
          <a:p>
            <a:endParaRPr lang="en-US" b="1" baseline="0" dirty="0" smtClean="0"/>
          </a:p>
          <a:p>
            <a:r>
              <a:rPr lang="en-US" b="1" baseline="0" dirty="0" smtClean="0"/>
              <a:t>Regardless of this, the judge must learn to recognize a figure flown exactly according to the rules as such. </a:t>
            </a: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6</a:t>
            </a:fld>
            <a:endParaRPr lang="de-CH" dirty="0"/>
          </a:p>
        </p:txBody>
      </p:sp>
    </p:spTree>
    <p:extLst>
      <p:ext uri="{BB962C8B-B14F-4D97-AF65-F5344CB8AC3E}">
        <p14:creationId xmlns:p14="http://schemas.microsoft.com/office/powerpoint/2010/main" val="366544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7</a:t>
            </a:fld>
            <a:endParaRPr lang="de-CH" dirty="0"/>
          </a:p>
        </p:txBody>
      </p:sp>
    </p:spTree>
    <p:extLst>
      <p:ext uri="{BB962C8B-B14F-4D97-AF65-F5344CB8AC3E}">
        <p14:creationId xmlns:p14="http://schemas.microsoft.com/office/powerpoint/2010/main" val="42060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en-US" b="1" dirty="0" smtClean="0"/>
              <a:t>Too short or too long a take-off run is a fault.</a:t>
            </a:r>
          </a:p>
          <a:p>
            <a:pPr defTabSz="919978">
              <a:defRPr/>
            </a:pPr>
            <a:endParaRPr lang="en-US" b="1" dirty="0" smtClean="0"/>
          </a:p>
          <a:p>
            <a:pPr defTabSz="919978">
              <a:defRPr/>
            </a:pPr>
            <a:r>
              <a:rPr lang="en-US" b="1" dirty="0" smtClean="0"/>
              <a:t>Uneven climb is a fault.</a:t>
            </a:r>
          </a:p>
          <a:p>
            <a:pPr defTabSz="919978">
              <a:defRPr/>
            </a:pPr>
            <a:endParaRPr lang="en-US" b="1" dirty="0" smtClean="0"/>
          </a:p>
          <a:p>
            <a:pPr defTabSz="919978">
              <a:defRPr/>
            </a:pPr>
            <a:r>
              <a:rPr lang="en-US" b="1" dirty="0" smtClean="0"/>
              <a:t>An altitude of more than 1.8 m, or less than 1.2, m during the two laps of level flight is a fault.</a:t>
            </a:r>
          </a:p>
          <a:p>
            <a:pPr defTabSz="919978">
              <a:defRPr/>
            </a:pPr>
            <a:endParaRPr lang="en-US" b="1" dirty="0" smtClean="0"/>
          </a:p>
          <a:p>
            <a:pPr defTabSz="919978">
              <a:defRPr/>
            </a:pPr>
            <a:r>
              <a:rPr lang="en-US" b="1" dirty="0" smtClean="0"/>
              <a:t>Visible corrections of altitude during the first two laps of level flight are faults.</a:t>
            </a:r>
            <a:endParaRPr lang="de-CH" b="1" dirty="0"/>
          </a:p>
          <a:p>
            <a:pPr defTabSz="919978">
              <a:defRPr/>
            </a:pPr>
            <a:endParaRPr lang="de-CH" b="1" baseline="0" dirty="0" smtClean="0">
              <a:solidFill>
                <a:srgbClr val="0066FF"/>
              </a:solidFill>
            </a:endParaRPr>
          </a:p>
          <a:p>
            <a:pPr defTabSz="919978">
              <a:defRPr/>
            </a:pPr>
            <a:endParaRPr lang="de-CH" b="1" baseline="0"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8</a:t>
            </a:fld>
            <a:endParaRPr lang="de-CH" dirty="0"/>
          </a:p>
        </p:txBody>
      </p:sp>
    </p:spTree>
    <p:extLst>
      <p:ext uri="{BB962C8B-B14F-4D97-AF65-F5344CB8AC3E}">
        <p14:creationId xmlns:p14="http://schemas.microsoft.com/office/powerpoint/2010/main" val="3289495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smtClean="0"/>
              <a:t>The 2021 edition of the rules abandons the specification in meters for the radius of the corners in all cornered </a:t>
            </a:r>
            <a:r>
              <a:rPr lang="en-US" b="1" baseline="0" dirty="0" err="1" smtClean="0"/>
              <a:t>manoeuvres</a:t>
            </a:r>
            <a:r>
              <a:rPr lang="en-US" b="1" dirty="0" smtClean="0"/>
              <a:t>. The definition of the turns in the Rules is replaced by the terms: Smooth, precise and being of a tight radius.</a:t>
            </a:r>
          </a:p>
          <a:p>
            <a:endParaRPr lang="en-US" b="1" dirty="0" smtClean="0"/>
          </a:p>
          <a:p>
            <a:r>
              <a:rPr lang="en-US" b="1" dirty="0" smtClean="0"/>
              <a:t>This new definition is supplemented with the clarification in 4.B.7 b. of the Class F2B Judge's Guide: (excerpt)</a:t>
            </a:r>
          </a:p>
          <a:p>
            <a:r>
              <a:rPr lang="en-US" b="1" dirty="0" smtClean="0"/>
              <a:t>The model shall turn as sharp (tight) as possible.</a:t>
            </a:r>
          </a:p>
          <a:p>
            <a:r>
              <a:rPr lang="en-US" b="1" dirty="0" smtClean="0"/>
              <a:t>The highest scoring marks shall be assigned to the tightest corners.</a:t>
            </a:r>
            <a:endParaRPr lang="de-CH" b="1" dirty="0" smtClean="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9</a:t>
            </a:fld>
            <a:endParaRPr lang="de-CH" dirty="0"/>
          </a:p>
        </p:txBody>
      </p:sp>
    </p:spTree>
    <p:extLst>
      <p:ext uri="{BB962C8B-B14F-4D97-AF65-F5344CB8AC3E}">
        <p14:creationId xmlns:p14="http://schemas.microsoft.com/office/powerpoint/2010/main" val="2761156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311948605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49579260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359454585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4030380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397915510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r>
              <a:rPr lang="de-DE" smtClean="0"/>
              <a:t>January 2021</a:t>
            </a:r>
            <a:endParaRPr lang="de-CH" dirty="0"/>
          </a:p>
        </p:txBody>
      </p:sp>
      <p:sp>
        <p:nvSpPr>
          <p:cNvPr id="6" name="Fußzeilenplatzhalter 5"/>
          <p:cNvSpPr>
            <a:spLocks noGrp="1"/>
          </p:cNvSpPr>
          <p:nvPr>
            <p:ph type="ftr" sz="quarter" idx="11"/>
          </p:nvPr>
        </p:nvSpPr>
        <p:spPr/>
        <p:txBody>
          <a:bodyPr/>
          <a:lstStyle/>
          <a:p>
            <a:r>
              <a:rPr lang="de-DE" smtClean="0"/>
              <a:t>F2B Judging Recommendations 2021</a:t>
            </a:r>
            <a:endParaRPr lang="de-CH" dirty="0"/>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77876196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r>
              <a:rPr lang="de-DE" smtClean="0"/>
              <a:t>January 2021</a:t>
            </a:r>
            <a:endParaRPr lang="de-CH" dirty="0"/>
          </a:p>
        </p:txBody>
      </p:sp>
      <p:sp>
        <p:nvSpPr>
          <p:cNvPr id="8" name="Fußzeilenplatzhalter 7"/>
          <p:cNvSpPr>
            <a:spLocks noGrp="1"/>
          </p:cNvSpPr>
          <p:nvPr>
            <p:ph type="ftr" sz="quarter" idx="11"/>
          </p:nvPr>
        </p:nvSpPr>
        <p:spPr/>
        <p:txBody>
          <a:bodyPr/>
          <a:lstStyle/>
          <a:p>
            <a:r>
              <a:rPr lang="de-DE" smtClean="0"/>
              <a:t>F2B Judging Recommendations 2021</a:t>
            </a:r>
            <a:endParaRPr lang="de-CH" dirty="0"/>
          </a:p>
        </p:txBody>
      </p:sp>
      <p:sp>
        <p:nvSpPr>
          <p:cNvPr id="9" name="Foliennummernplatzhalter 8"/>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4799251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r>
              <a:rPr lang="de-DE" smtClean="0"/>
              <a:t>January 2021</a:t>
            </a:r>
            <a:endParaRPr lang="de-CH" dirty="0"/>
          </a:p>
        </p:txBody>
      </p:sp>
      <p:sp>
        <p:nvSpPr>
          <p:cNvPr id="4" name="Fußzeilenplatzhalter 3"/>
          <p:cNvSpPr>
            <a:spLocks noGrp="1"/>
          </p:cNvSpPr>
          <p:nvPr>
            <p:ph type="ftr" sz="quarter" idx="11"/>
          </p:nvPr>
        </p:nvSpPr>
        <p:spPr/>
        <p:txBody>
          <a:bodyPr/>
          <a:lstStyle/>
          <a:p>
            <a:r>
              <a:rPr lang="de-DE" smtClean="0"/>
              <a:t>F2B Judging Recommendations 2021</a:t>
            </a:r>
            <a:endParaRPr lang="de-CH" dirty="0"/>
          </a:p>
        </p:txBody>
      </p:sp>
      <p:sp>
        <p:nvSpPr>
          <p:cNvPr id="5" name="Foliennummernplatzhalter 4"/>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50584654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January 2021</a:t>
            </a:r>
            <a:endParaRPr lang="de-CH" dirty="0"/>
          </a:p>
        </p:txBody>
      </p:sp>
      <p:sp>
        <p:nvSpPr>
          <p:cNvPr id="3" name="Fußzeilenplatzhalter 2"/>
          <p:cNvSpPr>
            <a:spLocks noGrp="1"/>
          </p:cNvSpPr>
          <p:nvPr>
            <p:ph type="ftr" sz="quarter" idx="11"/>
          </p:nvPr>
        </p:nvSpPr>
        <p:spPr/>
        <p:txBody>
          <a:bodyPr/>
          <a:lstStyle/>
          <a:p>
            <a:r>
              <a:rPr lang="de-DE" smtClean="0"/>
              <a:t>F2B Judging Recommendations 2021</a:t>
            </a:r>
            <a:endParaRPr lang="de-CH" dirty="0"/>
          </a:p>
        </p:txBody>
      </p:sp>
      <p:sp>
        <p:nvSpPr>
          <p:cNvPr id="4" name="Foliennummernplatzhalter 3"/>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82939617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r>
              <a:rPr lang="de-DE" smtClean="0"/>
              <a:t>January 2021</a:t>
            </a:r>
            <a:endParaRPr lang="de-CH" dirty="0"/>
          </a:p>
        </p:txBody>
      </p:sp>
      <p:sp>
        <p:nvSpPr>
          <p:cNvPr id="6" name="Fußzeilenplatzhalter 5"/>
          <p:cNvSpPr>
            <a:spLocks noGrp="1"/>
          </p:cNvSpPr>
          <p:nvPr>
            <p:ph type="ftr" sz="quarter" idx="11"/>
          </p:nvPr>
        </p:nvSpPr>
        <p:spPr/>
        <p:txBody>
          <a:bodyPr/>
          <a:lstStyle/>
          <a:p>
            <a:r>
              <a:rPr lang="de-DE" smtClean="0"/>
              <a:t>F2B Judging Recommendations 2021</a:t>
            </a:r>
            <a:endParaRPr lang="de-CH" dirty="0"/>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34391007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r>
              <a:rPr lang="de-DE" smtClean="0"/>
              <a:t>January 2021</a:t>
            </a:r>
            <a:endParaRPr lang="de-CH" dirty="0"/>
          </a:p>
        </p:txBody>
      </p:sp>
      <p:sp>
        <p:nvSpPr>
          <p:cNvPr id="6" name="Fußzeilenplatzhalter 5"/>
          <p:cNvSpPr>
            <a:spLocks noGrp="1"/>
          </p:cNvSpPr>
          <p:nvPr>
            <p:ph type="ftr" sz="quarter" idx="11"/>
          </p:nvPr>
        </p:nvSpPr>
        <p:spPr/>
        <p:txBody>
          <a:bodyPr/>
          <a:lstStyle/>
          <a:p>
            <a:r>
              <a:rPr lang="de-DE" smtClean="0"/>
              <a:t>F2B Judging Recommendations 2021</a:t>
            </a:r>
            <a:endParaRPr lang="de-CH" dirty="0"/>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8994955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January 2021</a:t>
            </a:r>
            <a:endParaRPr lang="de-CH"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F2B Judging Recommendations 2021</a:t>
            </a:r>
            <a:endParaRPr lang="de-CH"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00A18-D286-4678-8428-61D7CDEC32E1}" type="slidenum">
              <a:rPr lang="de-CH" smtClean="0"/>
              <a:t>‹Nr.›</a:t>
            </a:fld>
            <a:endParaRPr lang="de-CH" dirty="0"/>
          </a:p>
        </p:txBody>
      </p:sp>
    </p:spTree>
    <p:extLst>
      <p:ext uri="{BB962C8B-B14F-4D97-AF65-F5344CB8AC3E}">
        <p14:creationId xmlns:p14="http://schemas.microsoft.com/office/powerpoint/2010/main" val="3457626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1.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3.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4.e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5.e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6.emf"/><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7.emf"/><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8.e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9.emf"/><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21.emf"/><Relationship Id="rId4"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s://www.fai.org/page/ciam-code" TargetMode="External"/><Relationship Id="rId4" Type="http://schemas.openxmlformats.org/officeDocument/2006/relationships/hyperlink" Target="https://www.fai.org/page/f2-control-line"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fai.org/ciam-documents" TargetMode="Externa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s://pixabay.com/fr/t%C3%AAte-visage-hommes-jeune-fille-31665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l="-8000" t="-8000" b="-9000"/>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err="1" smtClean="0"/>
              <a:t>January</a:t>
            </a:r>
            <a:r>
              <a:rPr lang="de-DE" smtClean="0"/>
              <a:t> 2021</a:t>
            </a:r>
            <a:endParaRPr lang="de-CH" dirty="0"/>
          </a:p>
        </p:txBody>
      </p:sp>
      <p:sp>
        <p:nvSpPr>
          <p:cNvPr id="5" name="Fußzeilenplatzhalter 4"/>
          <p:cNvSpPr>
            <a:spLocks noGrp="1"/>
          </p:cNvSpPr>
          <p:nvPr>
            <p:ph type="ftr" sz="quarter" idx="11"/>
          </p:nvPr>
        </p:nvSpPr>
        <p:spPr>
          <a:xfrm>
            <a:off x="4038600" y="6356349"/>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a:t>
            </a:fld>
            <a:endParaRPr lang="de-CH" dirty="0"/>
          </a:p>
        </p:txBody>
      </p:sp>
      <p:sp>
        <p:nvSpPr>
          <p:cNvPr id="12" name="Textfeld 11"/>
          <p:cNvSpPr txBox="1"/>
          <p:nvPr/>
        </p:nvSpPr>
        <p:spPr>
          <a:xfrm>
            <a:off x="7498529" y="4831332"/>
            <a:ext cx="4389432" cy="1077218"/>
          </a:xfrm>
          <a:prstGeom prst="rect">
            <a:avLst/>
          </a:prstGeom>
          <a:noFill/>
        </p:spPr>
        <p:txBody>
          <a:bodyPr wrap="square" rtlCol="0">
            <a:spAutoFit/>
          </a:bodyPr>
          <a:lstStyle/>
          <a:p>
            <a:r>
              <a:rPr lang="de-CH" sz="3200" b="1" dirty="0" smtClean="0"/>
              <a:t>F2B </a:t>
            </a:r>
            <a:r>
              <a:rPr lang="de-CH" sz="3200" b="1" dirty="0" err="1" smtClean="0"/>
              <a:t>Judging</a:t>
            </a:r>
            <a:r>
              <a:rPr lang="de-CH" sz="3200" b="1" dirty="0" smtClean="0"/>
              <a:t> </a:t>
            </a:r>
            <a:r>
              <a:rPr lang="de-CH" sz="3200" b="1" dirty="0" err="1" smtClean="0"/>
              <a:t>Recommendations</a:t>
            </a:r>
            <a:endParaRPr lang="de-CH" sz="3200" b="1" dirty="0"/>
          </a:p>
        </p:txBody>
      </p:sp>
      <p:sp>
        <p:nvSpPr>
          <p:cNvPr id="14" name="Rechteck 13"/>
          <p:cNvSpPr/>
          <p:nvPr/>
        </p:nvSpPr>
        <p:spPr>
          <a:xfrm>
            <a:off x="4161998" y="0"/>
            <a:ext cx="2414315" cy="369332"/>
          </a:xfrm>
          <a:prstGeom prst="rect">
            <a:avLst/>
          </a:prstGeom>
        </p:spPr>
        <p:txBody>
          <a:bodyPr wrap="none">
            <a:spAutoFit/>
          </a:bodyPr>
          <a:lstStyle/>
          <a:p>
            <a:r>
              <a:rPr lang="de-CH" dirty="0" smtClean="0">
                <a:solidFill>
                  <a:srgbClr val="FF0000"/>
                </a:solidFill>
              </a:rPr>
              <a:t>This </a:t>
            </a:r>
            <a:r>
              <a:rPr lang="de-CH" dirty="0" err="1" smtClean="0">
                <a:solidFill>
                  <a:srgbClr val="FF0000"/>
                </a:solidFill>
              </a:rPr>
              <a:t>is</a:t>
            </a:r>
            <a:r>
              <a:rPr lang="de-CH" dirty="0" smtClean="0">
                <a:solidFill>
                  <a:srgbClr val="FF0000"/>
                </a:solidFill>
              </a:rPr>
              <a:t> </a:t>
            </a:r>
            <a:r>
              <a:rPr lang="de-CH" dirty="0" err="1" smtClean="0">
                <a:solidFill>
                  <a:srgbClr val="FF0000"/>
                </a:solidFill>
              </a:rPr>
              <a:t>no</a:t>
            </a:r>
            <a:r>
              <a:rPr lang="de-CH" dirty="0" smtClean="0">
                <a:solidFill>
                  <a:srgbClr val="FF0000"/>
                </a:solidFill>
              </a:rPr>
              <a:t> FAI/CIAM </a:t>
            </a:r>
            <a:r>
              <a:rPr lang="de-CH" dirty="0" err="1" smtClean="0">
                <a:solidFill>
                  <a:srgbClr val="FF0000"/>
                </a:solidFill>
              </a:rPr>
              <a:t>rule</a:t>
            </a:r>
            <a:endParaRPr lang="de-CH" dirty="0">
              <a:solidFill>
                <a:srgbClr val="FF0000"/>
              </a:solidFill>
            </a:endParaRPr>
          </a:p>
        </p:txBody>
      </p:sp>
    </p:spTree>
    <p:extLst>
      <p:ext uri="{BB962C8B-B14F-4D97-AF65-F5344CB8AC3E}">
        <p14:creationId xmlns:p14="http://schemas.microsoft.com/office/powerpoint/2010/main" val="328116459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10</a:t>
            </a:fld>
            <a:endParaRPr lang="de-CH" dirty="0"/>
          </a:p>
        </p:txBody>
      </p:sp>
      <p:sp>
        <p:nvSpPr>
          <p:cNvPr id="11" name="Textfeld 10"/>
          <p:cNvSpPr txBox="1"/>
          <p:nvPr/>
        </p:nvSpPr>
        <p:spPr>
          <a:xfrm>
            <a:off x="6096000" y="108000"/>
            <a:ext cx="5943622" cy="461665"/>
          </a:xfrm>
          <a:prstGeom prst="rect">
            <a:avLst/>
          </a:prstGeom>
          <a:noFill/>
        </p:spPr>
        <p:txBody>
          <a:bodyPr wrap="square" rtlCol="0">
            <a:spAutoFit/>
          </a:bodyPr>
          <a:lstStyle/>
          <a:p>
            <a:pPr algn="ctr"/>
            <a:r>
              <a:rPr lang="en-US" sz="2400" b="1" dirty="0"/>
              <a:t>Three consecutive inside loops </a:t>
            </a:r>
            <a:r>
              <a:rPr lang="en-US" sz="2400" dirty="0"/>
              <a:t>(Rule 4.2.15.5) </a:t>
            </a:r>
            <a:r>
              <a:rPr lang="de-CH" sz="2400" dirty="0"/>
              <a:t> </a:t>
            </a:r>
          </a:p>
        </p:txBody>
      </p:sp>
      <p:graphicFrame>
        <p:nvGraphicFramePr>
          <p:cNvPr id="3" name="Objekt 2"/>
          <p:cNvGraphicFramePr>
            <a:graphicFrameLocks noChangeAspect="1"/>
          </p:cNvGraphicFramePr>
          <p:nvPr>
            <p:extLst>
              <p:ext uri="{D42A27DB-BD31-4B8C-83A1-F6EECF244321}">
                <p14:modId xmlns:p14="http://schemas.microsoft.com/office/powerpoint/2010/main" val="2334156418"/>
              </p:ext>
            </p:extLst>
          </p:nvPr>
        </p:nvGraphicFramePr>
        <p:xfrm>
          <a:off x="2262355" y="902369"/>
          <a:ext cx="7845599" cy="3871913"/>
        </p:xfrm>
        <a:graphic>
          <a:graphicData uri="http://schemas.openxmlformats.org/presentationml/2006/ole">
            <mc:AlternateContent xmlns:mc="http://schemas.openxmlformats.org/markup-compatibility/2006">
              <mc:Choice xmlns:v="urn:schemas-microsoft-com:vml" Requires="v">
                <p:oleObj spid="_x0000_s4756"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262355" y="902369"/>
                        <a:ext cx="7845599" cy="3871913"/>
                      </a:xfrm>
                      <a:prstGeom prst="rect">
                        <a:avLst/>
                      </a:prstGeom>
                    </p:spPr>
                  </p:pic>
                </p:oleObj>
              </mc:Fallback>
            </mc:AlternateContent>
          </a:graphicData>
        </a:graphic>
      </p:graphicFrame>
      <p:sp>
        <p:nvSpPr>
          <p:cNvPr id="2" name="Textfeld 1"/>
          <p:cNvSpPr txBox="1"/>
          <p:nvPr/>
        </p:nvSpPr>
        <p:spPr>
          <a:xfrm>
            <a:off x="2262355" y="4795886"/>
            <a:ext cx="7845599" cy="1477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FF0000"/>
                </a:solidFill>
              </a:rPr>
              <a:t>Circular </a:t>
            </a:r>
            <a:r>
              <a:rPr lang="en-US" dirty="0"/>
              <a:t>shape</a:t>
            </a:r>
          </a:p>
          <a:p>
            <a:pPr marL="285750" indent="-285750">
              <a:lnSpc>
                <a:spcPct val="150000"/>
              </a:lnSpc>
              <a:buFont typeface="Arial" panose="020B0604020202020204" pitchFamily="34" charset="0"/>
              <a:buChar char="•"/>
            </a:pPr>
            <a:r>
              <a:rPr lang="en-US" dirty="0"/>
              <a:t>Line elevation angle at the highest point </a:t>
            </a:r>
            <a:r>
              <a:rPr lang="en-US" dirty="0">
                <a:solidFill>
                  <a:srgbClr val="FF0000"/>
                </a:solidFill>
              </a:rPr>
              <a:t>45°</a:t>
            </a:r>
          </a:p>
          <a:p>
            <a:pPr marL="285750" indent="-285750">
              <a:buFont typeface="Arial" panose="020B0604020202020204" pitchFamily="34" charset="0"/>
              <a:buChar char="•"/>
            </a:pPr>
            <a:r>
              <a:rPr lang="en-US" dirty="0"/>
              <a:t>The second and third loops should be placed in exactly the </a:t>
            </a:r>
            <a:r>
              <a:rPr lang="en-US" dirty="0">
                <a:solidFill>
                  <a:srgbClr val="FF0000"/>
                </a:solidFill>
              </a:rPr>
              <a:t>same position </a:t>
            </a:r>
            <a:r>
              <a:rPr lang="en-US" dirty="0"/>
              <a:t>as the first loop, and should be of exactly the </a:t>
            </a:r>
            <a:r>
              <a:rPr lang="en-US" dirty="0">
                <a:solidFill>
                  <a:srgbClr val="FF0000"/>
                </a:solidFill>
              </a:rPr>
              <a:t>same size</a:t>
            </a:r>
            <a:endParaRPr lang="de-CH" dirty="0">
              <a:solidFill>
                <a:srgbClr val="FF0000"/>
              </a:solidFill>
            </a:endParaRPr>
          </a:p>
        </p:txBody>
      </p:sp>
    </p:spTree>
    <p:extLst>
      <p:ext uri="{BB962C8B-B14F-4D97-AF65-F5344CB8AC3E}">
        <p14:creationId xmlns:p14="http://schemas.microsoft.com/office/powerpoint/2010/main" val="31317817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11</a:t>
            </a:fld>
            <a:endParaRPr lang="de-CH" dirty="0"/>
          </a:p>
        </p:txBody>
      </p:sp>
      <p:sp>
        <p:nvSpPr>
          <p:cNvPr id="11" name="Textfeld 10"/>
          <p:cNvSpPr txBox="1"/>
          <p:nvPr/>
        </p:nvSpPr>
        <p:spPr>
          <a:xfrm>
            <a:off x="4419789" y="108000"/>
            <a:ext cx="7625456" cy="461665"/>
          </a:xfrm>
          <a:prstGeom prst="rect">
            <a:avLst/>
          </a:prstGeom>
          <a:noFill/>
        </p:spPr>
        <p:txBody>
          <a:bodyPr wrap="square" rtlCol="0">
            <a:spAutoFit/>
          </a:bodyPr>
          <a:lstStyle/>
          <a:p>
            <a:pPr algn="ctr"/>
            <a:r>
              <a:rPr lang="en-US" sz="2400" b="1" dirty="0"/>
              <a:t>Two consecutive laps of inverted level flight </a:t>
            </a:r>
            <a:r>
              <a:rPr lang="en-US" sz="2400" dirty="0"/>
              <a:t>(Rule 4.2.15.6)</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1801459746"/>
              </p:ext>
            </p:extLst>
          </p:nvPr>
        </p:nvGraphicFramePr>
        <p:xfrm>
          <a:off x="2020302" y="834865"/>
          <a:ext cx="7961898" cy="3929309"/>
        </p:xfrm>
        <a:graphic>
          <a:graphicData uri="http://schemas.openxmlformats.org/presentationml/2006/ole">
            <mc:AlternateContent xmlns:mc="http://schemas.openxmlformats.org/markup-compatibility/2006">
              <mc:Choice xmlns:v="urn:schemas-microsoft-com:vml" Requires="v">
                <p:oleObj spid="_x0000_s5776"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020302" y="834865"/>
                        <a:ext cx="7961898" cy="3929309"/>
                      </a:xfrm>
                      <a:prstGeom prst="rect">
                        <a:avLst/>
                      </a:prstGeom>
                    </p:spPr>
                  </p:pic>
                </p:oleObj>
              </mc:Fallback>
            </mc:AlternateContent>
          </a:graphicData>
        </a:graphic>
      </p:graphicFrame>
      <p:sp>
        <p:nvSpPr>
          <p:cNvPr id="3" name="Textfeld 2"/>
          <p:cNvSpPr txBox="1"/>
          <p:nvPr/>
        </p:nvSpPr>
        <p:spPr>
          <a:xfrm>
            <a:off x="876421" y="5029374"/>
            <a:ext cx="11168823" cy="9233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FF0000"/>
                </a:solidFill>
              </a:rPr>
              <a:t>At the beginning of round 3</a:t>
            </a:r>
            <a:r>
              <a:rPr lang="en-US" dirty="0"/>
              <a:t>, the entry </a:t>
            </a:r>
            <a:r>
              <a:rPr lang="en-US" dirty="0" smtClean="0"/>
              <a:t>altitude </a:t>
            </a:r>
            <a:r>
              <a:rPr lang="en-US" dirty="0"/>
              <a:t>at the start is: base plus/minus 30 cm (1.2 - </a:t>
            </a:r>
            <a:r>
              <a:rPr lang="en-US" dirty="0" smtClean="0"/>
              <a:t>1.8m.</a:t>
            </a:r>
          </a:p>
          <a:p>
            <a:pPr marL="285750" indent="-285750">
              <a:lnSpc>
                <a:spcPct val="150000"/>
              </a:lnSpc>
              <a:buFont typeface="Arial" panose="020B0604020202020204" pitchFamily="34" charset="0"/>
              <a:buChar char="•"/>
            </a:pPr>
            <a:r>
              <a:rPr lang="en-US" dirty="0"/>
              <a:t>The </a:t>
            </a:r>
            <a:r>
              <a:rPr lang="en-US" dirty="0" smtClean="0"/>
              <a:t>altitude </a:t>
            </a:r>
            <a:r>
              <a:rPr lang="en-US" dirty="0"/>
              <a:t>must be maintained in </a:t>
            </a:r>
            <a:r>
              <a:rPr lang="en-US" dirty="0" smtClean="0"/>
              <a:t>laps </a:t>
            </a:r>
            <a:r>
              <a:rPr lang="en-US" dirty="0"/>
              <a:t>3 and 4 </a:t>
            </a:r>
            <a:r>
              <a:rPr lang="en-US" dirty="0">
                <a:solidFill>
                  <a:srgbClr val="FF0000"/>
                </a:solidFill>
              </a:rPr>
              <a:t>without visible </a:t>
            </a:r>
            <a:r>
              <a:rPr lang="en-US" dirty="0" smtClean="0">
                <a:solidFill>
                  <a:srgbClr val="FF0000"/>
                </a:solidFill>
              </a:rPr>
              <a:t>correction.</a:t>
            </a:r>
            <a:endParaRPr lang="de-CH" b="1" dirty="0">
              <a:solidFill>
                <a:srgbClr val="FF0000"/>
              </a:solidFill>
            </a:endParaRPr>
          </a:p>
        </p:txBody>
      </p:sp>
    </p:spTree>
    <p:extLst>
      <p:ext uri="{BB962C8B-B14F-4D97-AF65-F5344CB8AC3E}">
        <p14:creationId xmlns:p14="http://schemas.microsoft.com/office/powerpoint/2010/main" val="35252660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12</a:t>
            </a:fld>
            <a:endParaRPr lang="de-CH" dirty="0"/>
          </a:p>
        </p:txBody>
      </p:sp>
      <p:sp>
        <p:nvSpPr>
          <p:cNvPr id="11" name="Textfeld 10"/>
          <p:cNvSpPr txBox="1"/>
          <p:nvPr/>
        </p:nvSpPr>
        <p:spPr>
          <a:xfrm>
            <a:off x="5960197" y="108000"/>
            <a:ext cx="6132279" cy="461665"/>
          </a:xfrm>
          <a:prstGeom prst="rect">
            <a:avLst/>
          </a:prstGeom>
          <a:noFill/>
        </p:spPr>
        <p:txBody>
          <a:bodyPr wrap="square" rtlCol="0">
            <a:spAutoFit/>
          </a:bodyPr>
          <a:lstStyle/>
          <a:p>
            <a:pPr algn="ctr"/>
            <a:r>
              <a:rPr lang="en-US" sz="2400" b="1" dirty="0"/>
              <a:t>Three consecutive outside loops </a:t>
            </a:r>
            <a:r>
              <a:rPr lang="en-US" sz="2400" dirty="0"/>
              <a:t>(Rule 4.2.15.7)    </a:t>
            </a:r>
            <a:r>
              <a:rPr lang="de-CH" sz="2400" dirty="0"/>
              <a:t> </a:t>
            </a:r>
          </a:p>
        </p:txBody>
      </p:sp>
      <p:graphicFrame>
        <p:nvGraphicFramePr>
          <p:cNvPr id="3" name="Objekt 2"/>
          <p:cNvGraphicFramePr>
            <a:graphicFrameLocks noChangeAspect="1"/>
          </p:cNvGraphicFramePr>
          <p:nvPr>
            <p:extLst>
              <p:ext uri="{D42A27DB-BD31-4B8C-83A1-F6EECF244321}">
                <p14:modId xmlns:p14="http://schemas.microsoft.com/office/powerpoint/2010/main" val="807357818"/>
              </p:ext>
            </p:extLst>
          </p:nvPr>
        </p:nvGraphicFramePr>
        <p:xfrm>
          <a:off x="1748742" y="673340"/>
          <a:ext cx="8422911" cy="4156825"/>
        </p:xfrm>
        <a:graphic>
          <a:graphicData uri="http://schemas.openxmlformats.org/presentationml/2006/ole">
            <mc:AlternateContent xmlns:mc="http://schemas.openxmlformats.org/markup-compatibility/2006">
              <mc:Choice xmlns:v="urn:schemas-microsoft-com:vml" Requires="v">
                <p:oleObj spid="_x0000_s6798"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1748742" y="673340"/>
                        <a:ext cx="8422911" cy="4156825"/>
                      </a:xfrm>
                      <a:prstGeom prst="rect">
                        <a:avLst/>
                      </a:prstGeom>
                    </p:spPr>
                  </p:pic>
                </p:oleObj>
              </mc:Fallback>
            </mc:AlternateContent>
          </a:graphicData>
        </a:graphic>
      </p:graphicFrame>
      <p:sp>
        <p:nvSpPr>
          <p:cNvPr id="2" name="Textfeld 1"/>
          <p:cNvSpPr txBox="1"/>
          <p:nvPr/>
        </p:nvSpPr>
        <p:spPr>
          <a:xfrm>
            <a:off x="1748743" y="4830165"/>
            <a:ext cx="8422910" cy="1477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FF0000"/>
                </a:solidFill>
              </a:rPr>
              <a:t>Circular </a:t>
            </a:r>
            <a:r>
              <a:rPr lang="en-US" dirty="0"/>
              <a:t>shape</a:t>
            </a:r>
          </a:p>
          <a:p>
            <a:pPr marL="285750" indent="-285750">
              <a:lnSpc>
                <a:spcPct val="150000"/>
              </a:lnSpc>
              <a:buFont typeface="Arial" panose="020B0604020202020204" pitchFamily="34" charset="0"/>
              <a:buChar char="•"/>
            </a:pPr>
            <a:r>
              <a:rPr lang="en-US" dirty="0"/>
              <a:t>Line </a:t>
            </a:r>
            <a:r>
              <a:rPr lang="en-US" dirty="0" smtClean="0"/>
              <a:t>elevation angle </a:t>
            </a:r>
            <a:r>
              <a:rPr lang="en-US" dirty="0"/>
              <a:t>at the highest point </a:t>
            </a:r>
            <a:r>
              <a:rPr lang="en-US" dirty="0">
                <a:solidFill>
                  <a:srgbClr val="FF0000"/>
                </a:solidFill>
              </a:rPr>
              <a:t>45°</a:t>
            </a:r>
          </a:p>
          <a:p>
            <a:pPr marL="285750" indent="-285750">
              <a:buFont typeface="Arial" panose="020B0604020202020204" pitchFamily="34" charset="0"/>
              <a:buChar char="•"/>
            </a:pPr>
            <a:r>
              <a:rPr lang="en-US" dirty="0"/>
              <a:t>The second and third loops should be placed in exactly the </a:t>
            </a:r>
            <a:r>
              <a:rPr lang="en-US" dirty="0">
                <a:solidFill>
                  <a:srgbClr val="FF0000"/>
                </a:solidFill>
              </a:rPr>
              <a:t>same position </a:t>
            </a:r>
            <a:r>
              <a:rPr lang="en-US" dirty="0"/>
              <a:t>as the first loop, and should be of exactly the </a:t>
            </a:r>
            <a:r>
              <a:rPr lang="en-US" dirty="0">
                <a:solidFill>
                  <a:srgbClr val="FF0000"/>
                </a:solidFill>
              </a:rPr>
              <a:t>same size</a:t>
            </a:r>
            <a:endParaRPr lang="de-CH" dirty="0">
              <a:solidFill>
                <a:srgbClr val="FF0000"/>
              </a:solidFill>
            </a:endParaRPr>
          </a:p>
        </p:txBody>
      </p:sp>
    </p:spTree>
    <p:extLst>
      <p:ext uri="{BB962C8B-B14F-4D97-AF65-F5344CB8AC3E}">
        <p14:creationId xmlns:p14="http://schemas.microsoft.com/office/powerpoint/2010/main" val="314335871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13</a:t>
            </a:fld>
            <a:endParaRPr lang="de-CH" dirty="0"/>
          </a:p>
        </p:txBody>
      </p:sp>
      <p:sp>
        <p:nvSpPr>
          <p:cNvPr id="11" name="Textfeld 10"/>
          <p:cNvSpPr txBox="1"/>
          <p:nvPr/>
        </p:nvSpPr>
        <p:spPr>
          <a:xfrm>
            <a:off x="5300446" y="108000"/>
            <a:ext cx="6778666" cy="461665"/>
          </a:xfrm>
          <a:prstGeom prst="rect">
            <a:avLst/>
          </a:prstGeom>
          <a:noFill/>
        </p:spPr>
        <p:txBody>
          <a:bodyPr wrap="square" rtlCol="0">
            <a:spAutoFit/>
          </a:bodyPr>
          <a:lstStyle/>
          <a:p>
            <a:pPr algn="ctr"/>
            <a:r>
              <a:rPr lang="en-US" sz="2400" b="1" dirty="0"/>
              <a:t>Two consecutive inside square loops </a:t>
            </a:r>
            <a:r>
              <a:rPr lang="en-US" sz="2400" dirty="0"/>
              <a:t>(Rule 4.2.15.8)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496609878"/>
              </p:ext>
            </p:extLst>
          </p:nvPr>
        </p:nvGraphicFramePr>
        <p:xfrm>
          <a:off x="2363910" y="562958"/>
          <a:ext cx="7467485" cy="3685308"/>
        </p:xfrm>
        <a:graphic>
          <a:graphicData uri="http://schemas.openxmlformats.org/presentationml/2006/ole">
            <mc:AlternateContent xmlns:mc="http://schemas.openxmlformats.org/markup-compatibility/2006">
              <mc:Choice xmlns:v="urn:schemas-microsoft-com:vml" Requires="v">
                <p:oleObj spid="_x0000_s7826"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363910" y="562958"/>
                        <a:ext cx="7467485" cy="3685308"/>
                      </a:xfrm>
                      <a:prstGeom prst="rect">
                        <a:avLst/>
                      </a:prstGeom>
                    </p:spPr>
                  </p:pic>
                </p:oleObj>
              </mc:Fallback>
            </mc:AlternateContent>
          </a:graphicData>
        </a:graphic>
      </p:graphicFrame>
      <p:sp>
        <p:nvSpPr>
          <p:cNvPr id="3" name="Textfeld 2"/>
          <p:cNvSpPr txBox="1"/>
          <p:nvPr/>
        </p:nvSpPr>
        <p:spPr>
          <a:xfrm>
            <a:off x="419099" y="4122020"/>
            <a:ext cx="10934701"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All turns </a:t>
            </a:r>
            <a:r>
              <a:rPr lang="en-US" dirty="0">
                <a:solidFill>
                  <a:srgbClr val="FF0000"/>
                </a:solidFill>
              </a:rPr>
              <a:t>tight</a:t>
            </a:r>
            <a:r>
              <a:rPr lang="en-US" dirty="0"/>
              <a:t>. Turns flown wide are defects.</a:t>
            </a:r>
          </a:p>
          <a:p>
            <a:pPr marL="285750" indent="-285750">
              <a:lnSpc>
                <a:spcPct val="150000"/>
              </a:lnSpc>
              <a:buFont typeface="Arial" panose="020B0604020202020204" pitchFamily="34" charset="0"/>
              <a:buChar char="•"/>
            </a:pPr>
            <a:r>
              <a:rPr lang="en-US" dirty="0"/>
              <a:t>Along the </a:t>
            </a:r>
            <a:r>
              <a:rPr lang="en-US" dirty="0">
                <a:solidFill>
                  <a:srgbClr val="FF0000"/>
                </a:solidFill>
              </a:rPr>
              <a:t>base</a:t>
            </a:r>
            <a:r>
              <a:rPr lang="en-US" dirty="0"/>
              <a:t>, the width, including both </a:t>
            </a:r>
            <a:r>
              <a:rPr lang="en-US" dirty="0" smtClean="0"/>
              <a:t>turns, </a:t>
            </a:r>
            <a:r>
              <a:rPr lang="en-US" dirty="0"/>
              <a:t>is </a:t>
            </a:r>
            <a:r>
              <a:rPr lang="en-US" dirty="0">
                <a:solidFill>
                  <a:srgbClr val="FF0000"/>
                </a:solidFill>
              </a:rPr>
              <a:t>1/8 lap</a:t>
            </a:r>
            <a:r>
              <a:rPr lang="en-US" dirty="0"/>
              <a:t>.</a:t>
            </a:r>
          </a:p>
          <a:p>
            <a:pPr marL="285750" indent="-285750">
              <a:lnSpc>
                <a:spcPct val="150000"/>
              </a:lnSpc>
              <a:buFont typeface="Arial" panose="020B0604020202020204" pitchFamily="34" charset="0"/>
              <a:buChar char="•"/>
            </a:pPr>
            <a:r>
              <a:rPr lang="en-US" dirty="0"/>
              <a:t>From the pilot's point of view, verticals (90°) are flown </a:t>
            </a:r>
            <a:r>
              <a:rPr lang="en-US" dirty="0">
                <a:solidFill>
                  <a:srgbClr val="FF0000"/>
                </a:solidFill>
              </a:rPr>
              <a:t>perpendicular to the base</a:t>
            </a:r>
            <a:r>
              <a:rPr lang="en-US" dirty="0"/>
              <a:t>.</a:t>
            </a:r>
          </a:p>
          <a:p>
            <a:pPr marL="285750" indent="-285750">
              <a:buFont typeface="Arial" panose="020B0604020202020204" pitchFamily="34" charset="0"/>
              <a:buChar char="•"/>
            </a:pPr>
            <a:r>
              <a:rPr lang="en-US" dirty="0"/>
              <a:t>The upper side is flown with </a:t>
            </a:r>
            <a:r>
              <a:rPr lang="en-US" dirty="0">
                <a:solidFill>
                  <a:srgbClr val="FF0000"/>
                </a:solidFill>
              </a:rPr>
              <a:t>45° line elevation angle</a:t>
            </a:r>
            <a:r>
              <a:rPr lang="en-US" dirty="0"/>
              <a:t>. It is, at the 45° elevation, 1/8 lap wide, but </a:t>
            </a:r>
            <a:r>
              <a:rPr lang="en-US" dirty="0">
                <a:solidFill>
                  <a:srgbClr val="FF0000"/>
                </a:solidFill>
              </a:rPr>
              <a:t>shorter</a:t>
            </a:r>
            <a:r>
              <a:rPr lang="en-US" dirty="0"/>
              <a:t> in meters length than the width at the base.</a:t>
            </a:r>
          </a:p>
          <a:p>
            <a:pPr marL="285750" indent="-285750">
              <a:lnSpc>
                <a:spcPct val="150000"/>
              </a:lnSpc>
              <a:buFont typeface="Arial" panose="020B0604020202020204" pitchFamily="34" charset="0"/>
              <a:buChar char="•"/>
            </a:pPr>
            <a:r>
              <a:rPr lang="de-CH" dirty="0" err="1"/>
              <a:t>Both</a:t>
            </a:r>
            <a:r>
              <a:rPr lang="de-CH" dirty="0"/>
              <a:t> in </a:t>
            </a:r>
            <a:r>
              <a:rPr lang="de-CH" dirty="0" err="1"/>
              <a:t>the</a:t>
            </a:r>
            <a:r>
              <a:rPr lang="de-CH" dirty="0"/>
              <a:t> </a:t>
            </a:r>
            <a:r>
              <a:rPr lang="de-CH" dirty="0">
                <a:solidFill>
                  <a:srgbClr val="FF0000"/>
                </a:solidFill>
              </a:rPr>
              <a:t>same </a:t>
            </a:r>
            <a:r>
              <a:rPr lang="de-CH" dirty="0" err="1">
                <a:solidFill>
                  <a:srgbClr val="FF0000"/>
                </a:solidFill>
              </a:rPr>
              <a:t>place</a:t>
            </a:r>
            <a:r>
              <a:rPr lang="de-CH" b="1" dirty="0">
                <a:solidFill>
                  <a:srgbClr val="FF0000"/>
                </a:solidFill>
              </a:rPr>
              <a:t>.</a:t>
            </a:r>
          </a:p>
        </p:txBody>
      </p:sp>
    </p:spTree>
    <p:extLst>
      <p:ext uri="{BB962C8B-B14F-4D97-AF65-F5344CB8AC3E}">
        <p14:creationId xmlns:p14="http://schemas.microsoft.com/office/powerpoint/2010/main" val="1606724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14</a:t>
            </a:fld>
            <a:endParaRPr lang="de-CH" dirty="0"/>
          </a:p>
        </p:txBody>
      </p:sp>
      <p:sp>
        <p:nvSpPr>
          <p:cNvPr id="11" name="Textfeld 10"/>
          <p:cNvSpPr txBox="1"/>
          <p:nvPr/>
        </p:nvSpPr>
        <p:spPr>
          <a:xfrm>
            <a:off x="4852272" y="108000"/>
            <a:ext cx="7199061" cy="461665"/>
          </a:xfrm>
          <a:prstGeom prst="rect">
            <a:avLst/>
          </a:prstGeom>
          <a:noFill/>
        </p:spPr>
        <p:txBody>
          <a:bodyPr wrap="square" rtlCol="0">
            <a:spAutoFit/>
          </a:bodyPr>
          <a:lstStyle/>
          <a:p>
            <a:pPr algn="ctr"/>
            <a:r>
              <a:rPr lang="en-US" sz="2400" b="1" dirty="0"/>
              <a:t>Two consecutive outside square loops </a:t>
            </a:r>
            <a:r>
              <a:rPr lang="en-US" sz="2400" dirty="0"/>
              <a:t>(Rule 4.2.15.9)</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10020823"/>
              </p:ext>
            </p:extLst>
          </p:nvPr>
        </p:nvGraphicFramePr>
        <p:xfrm>
          <a:off x="2218309" y="637575"/>
          <a:ext cx="7023000" cy="3465949"/>
        </p:xfrm>
        <a:graphic>
          <a:graphicData uri="http://schemas.openxmlformats.org/presentationml/2006/ole">
            <mc:AlternateContent xmlns:mc="http://schemas.openxmlformats.org/markup-compatibility/2006">
              <mc:Choice xmlns:v="urn:schemas-microsoft-com:vml" Requires="v">
                <p:oleObj spid="_x0000_s8848"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218309" y="637575"/>
                        <a:ext cx="7023000" cy="3465949"/>
                      </a:xfrm>
                      <a:prstGeom prst="rect">
                        <a:avLst/>
                      </a:prstGeom>
                    </p:spPr>
                  </p:pic>
                </p:oleObj>
              </mc:Fallback>
            </mc:AlternateContent>
          </a:graphicData>
        </a:graphic>
      </p:graphicFrame>
      <p:sp>
        <p:nvSpPr>
          <p:cNvPr id="8" name="Textfeld 7"/>
          <p:cNvSpPr txBox="1"/>
          <p:nvPr/>
        </p:nvSpPr>
        <p:spPr>
          <a:xfrm>
            <a:off x="828604" y="4075775"/>
            <a:ext cx="10263188"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All turns </a:t>
            </a:r>
            <a:r>
              <a:rPr lang="en-US" dirty="0" smtClean="0">
                <a:solidFill>
                  <a:srgbClr val="FF0000"/>
                </a:solidFill>
              </a:rPr>
              <a:t>tight</a:t>
            </a:r>
            <a:r>
              <a:rPr lang="en-US" dirty="0" smtClean="0"/>
              <a:t>. Turns flown wide are </a:t>
            </a:r>
            <a:r>
              <a:rPr lang="en-US" dirty="0"/>
              <a:t>defects</a:t>
            </a:r>
            <a:r>
              <a:rPr lang="en-US" dirty="0" smtClean="0"/>
              <a:t>.</a:t>
            </a:r>
          </a:p>
          <a:p>
            <a:pPr marL="285750" indent="-285750">
              <a:lnSpc>
                <a:spcPct val="150000"/>
              </a:lnSpc>
              <a:buFont typeface="Arial" panose="020B0604020202020204" pitchFamily="34" charset="0"/>
              <a:buChar char="•"/>
            </a:pPr>
            <a:r>
              <a:rPr lang="en-US" dirty="0"/>
              <a:t>Along the </a:t>
            </a:r>
            <a:r>
              <a:rPr lang="en-US" dirty="0">
                <a:solidFill>
                  <a:srgbClr val="FF0000"/>
                </a:solidFill>
              </a:rPr>
              <a:t>base</a:t>
            </a:r>
            <a:r>
              <a:rPr lang="en-US" dirty="0"/>
              <a:t>, the width, including both </a:t>
            </a:r>
            <a:r>
              <a:rPr lang="en-US" dirty="0" smtClean="0"/>
              <a:t>turns</a:t>
            </a:r>
            <a:r>
              <a:rPr lang="en-US" dirty="0"/>
              <a:t>, is </a:t>
            </a:r>
            <a:r>
              <a:rPr lang="en-US" dirty="0">
                <a:solidFill>
                  <a:srgbClr val="FF0000"/>
                </a:solidFill>
              </a:rPr>
              <a:t>1/8 lap</a:t>
            </a:r>
            <a:r>
              <a:rPr lang="en-US" dirty="0" smtClean="0"/>
              <a:t>.</a:t>
            </a:r>
          </a:p>
          <a:p>
            <a:pPr marL="285750" indent="-285750">
              <a:lnSpc>
                <a:spcPct val="150000"/>
              </a:lnSpc>
              <a:buFont typeface="Arial" panose="020B0604020202020204" pitchFamily="34" charset="0"/>
              <a:buChar char="•"/>
            </a:pPr>
            <a:r>
              <a:rPr lang="en-US" dirty="0"/>
              <a:t>From the pilot's point of view, verticals (90°) are flown </a:t>
            </a:r>
            <a:r>
              <a:rPr lang="en-US" dirty="0">
                <a:solidFill>
                  <a:srgbClr val="FF0000"/>
                </a:solidFill>
              </a:rPr>
              <a:t>perpendicular to the base</a:t>
            </a:r>
            <a:r>
              <a:rPr lang="en-US" dirty="0" smtClean="0"/>
              <a:t>.</a:t>
            </a:r>
          </a:p>
          <a:p>
            <a:pPr marL="285750" indent="-285750">
              <a:buFont typeface="Arial" panose="020B0604020202020204" pitchFamily="34" charset="0"/>
              <a:buChar char="•"/>
            </a:pPr>
            <a:r>
              <a:rPr lang="en-US" dirty="0"/>
              <a:t>The upper side is flown with </a:t>
            </a:r>
            <a:r>
              <a:rPr lang="en-US" dirty="0">
                <a:solidFill>
                  <a:srgbClr val="FF0000"/>
                </a:solidFill>
              </a:rPr>
              <a:t>45° line elevation angle</a:t>
            </a:r>
            <a:r>
              <a:rPr lang="en-US" dirty="0"/>
              <a:t>. It is, at the 45° elevation, 1/8 lap wide, but </a:t>
            </a:r>
            <a:r>
              <a:rPr lang="en-US" dirty="0">
                <a:solidFill>
                  <a:srgbClr val="FF0000"/>
                </a:solidFill>
              </a:rPr>
              <a:t>shorter</a:t>
            </a:r>
            <a:r>
              <a:rPr lang="en-US" dirty="0"/>
              <a:t> in meters length than the width at the base</a:t>
            </a:r>
            <a:r>
              <a:rPr lang="en-US" dirty="0" smtClean="0"/>
              <a:t>.</a:t>
            </a:r>
          </a:p>
          <a:p>
            <a:pPr marL="285750" indent="-285750">
              <a:lnSpc>
                <a:spcPct val="150000"/>
              </a:lnSpc>
              <a:buFont typeface="Arial" panose="020B0604020202020204" pitchFamily="34" charset="0"/>
              <a:buChar char="•"/>
            </a:pPr>
            <a:r>
              <a:rPr lang="de-CH" dirty="0" err="1" smtClean="0"/>
              <a:t>Both</a:t>
            </a:r>
            <a:r>
              <a:rPr lang="de-CH" dirty="0" smtClean="0"/>
              <a:t> in </a:t>
            </a:r>
            <a:r>
              <a:rPr lang="de-CH" dirty="0" err="1" smtClean="0"/>
              <a:t>the</a:t>
            </a:r>
            <a:r>
              <a:rPr lang="de-CH" dirty="0" smtClean="0"/>
              <a:t> </a:t>
            </a:r>
            <a:r>
              <a:rPr lang="de-CH" dirty="0" smtClean="0">
                <a:solidFill>
                  <a:srgbClr val="FF0000"/>
                </a:solidFill>
              </a:rPr>
              <a:t>same </a:t>
            </a:r>
            <a:r>
              <a:rPr lang="de-CH" dirty="0" err="1" smtClean="0">
                <a:solidFill>
                  <a:srgbClr val="FF0000"/>
                </a:solidFill>
              </a:rPr>
              <a:t>place</a:t>
            </a:r>
            <a:r>
              <a:rPr lang="de-CH" b="1" dirty="0" smtClean="0">
                <a:solidFill>
                  <a:srgbClr val="FF0000"/>
                </a:solidFill>
              </a:rPr>
              <a:t>.</a:t>
            </a:r>
            <a:endParaRPr lang="de-CH" b="1" dirty="0">
              <a:solidFill>
                <a:srgbClr val="FF0000"/>
              </a:solidFill>
            </a:endParaRPr>
          </a:p>
        </p:txBody>
      </p:sp>
    </p:spTree>
    <p:extLst>
      <p:ext uri="{BB962C8B-B14F-4D97-AF65-F5344CB8AC3E}">
        <p14:creationId xmlns:p14="http://schemas.microsoft.com/office/powerpoint/2010/main" val="106107855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15</a:t>
            </a:fld>
            <a:endParaRPr lang="de-CH" dirty="0"/>
          </a:p>
        </p:txBody>
      </p:sp>
      <p:sp>
        <p:nvSpPr>
          <p:cNvPr id="11" name="Textfeld 10"/>
          <p:cNvSpPr txBox="1"/>
          <p:nvPr/>
        </p:nvSpPr>
        <p:spPr>
          <a:xfrm>
            <a:off x="4832651" y="108000"/>
            <a:ext cx="7199061" cy="461665"/>
          </a:xfrm>
          <a:prstGeom prst="rect">
            <a:avLst/>
          </a:prstGeom>
          <a:noFill/>
        </p:spPr>
        <p:txBody>
          <a:bodyPr wrap="square" rtlCol="0">
            <a:spAutoFit/>
          </a:bodyPr>
          <a:lstStyle/>
          <a:p>
            <a:pPr algn="ctr"/>
            <a:r>
              <a:rPr lang="en-US" sz="2400" b="1" dirty="0"/>
              <a:t>Two consecutive inside triangular loops </a:t>
            </a:r>
            <a:r>
              <a:rPr lang="en-US" sz="2400" dirty="0"/>
              <a:t>(Rule 4.2.15.10)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3340623282"/>
              </p:ext>
            </p:extLst>
          </p:nvPr>
        </p:nvGraphicFramePr>
        <p:xfrm>
          <a:off x="2061709" y="686543"/>
          <a:ext cx="8197450" cy="4045557"/>
        </p:xfrm>
        <a:graphic>
          <a:graphicData uri="http://schemas.openxmlformats.org/presentationml/2006/ole">
            <mc:AlternateContent xmlns:mc="http://schemas.openxmlformats.org/markup-compatibility/2006">
              <mc:Choice xmlns:v="urn:schemas-microsoft-com:vml" Requires="v">
                <p:oleObj spid="_x0000_s9870"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061709" y="686543"/>
                        <a:ext cx="8197450" cy="4045557"/>
                      </a:xfrm>
                      <a:prstGeom prst="rect">
                        <a:avLst/>
                      </a:prstGeom>
                    </p:spPr>
                  </p:pic>
                </p:oleObj>
              </mc:Fallback>
            </mc:AlternateContent>
          </a:graphicData>
        </a:graphic>
      </p:graphicFrame>
      <p:sp>
        <p:nvSpPr>
          <p:cNvPr id="7" name="Textfeld 6"/>
          <p:cNvSpPr txBox="1"/>
          <p:nvPr/>
        </p:nvSpPr>
        <p:spPr>
          <a:xfrm>
            <a:off x="1185863" y="4693598"/>
            <a:ext cx="9744075"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All turns </a:t>
            </a:r>
            <a:r>
              <a:rPr lang="en-US" dirty="0">
                <a:solidFill>
                  <a:srgbClr val="FF0000"/>
                </a:solidFill>
              </a:rPr>
              <a:t>tight</a:t>
            </a:r>
            <a:r>
              <a:rPr lang="en-US" dirty="0"/>
              <a:t>. Turns flown wide are defects.</a:t>
            </a:r>
          </a:p>
          <a:p>
            <a:pPr marL="285750" indent="-285750">
              <a:lnSpc>
                <a:spcPct val="150000"/>
              </a:lnSpc>
              <a:buFont typeface="Arial" panose="020B0604020202020204" pitchFamily="34" charset="0"/>
              <a:buChar char="•"/>
            </a:pPr>
            <a:r>
              <a:rPr lang="en-US" dirty="0">
                <a:solidFill>
                  <a:srgbClr val="FF0000"/>
                </a:solidFill>
              </a:rPr>
              <a:t>Along the base</a:t>
            </a:r>
            <a:r>
              <a:rPr lang="en-US" dirty="0"/>
              <a:t>, the width, including both </a:t>
            </a:r>
            <a:r>
              <a:rPr lang="en-US" dirty="0" smtClean="0"/>
              <a:t>turns</a:t>
            </a:r>
            <a:r>
              <a:rPr lang="en-US" dirty="0"/>
              <a:t>, is </a:t>
            </a:r>
            <a:r>
              <a:rPr lang="en-US" dirty="0">
                <a:solidFill>
                  <a:srgbClr val="FF0000"/>
                </a:solidFill>
              </a:rPr>
              <a:t>slightly more than 1/8 lap </a:t>
            </a:r>
            <a:r>
              <a:rPr lang="en-US" dirty="0" smtClean="0">
                <a:solidFill>
                  <a:srgbClr val="FF0000"/>
                </a:solidFill>
              </a:rPr>
              <a:t>(+).</a:t>
            </a:r>
          </a:p>
          <a:p>
            <a:pPr marL="285750" indent="-285750">
              <a:lnSpc>
                <a:spcPct val="150000"/>
              </a:lnSpc>
              <a:buFont typeface="Arial" panose="020B0604020202020204" pitchFamily="34" charset="0"/>
              <a:buChar char="•"/>
            </a:pPr>
            <a:r>
              <a:rPr lang="en-US" dirty="0"/>
              <a:t>The top corner reaches a </a:t>
            </a:r>
            <a:r>
              <a:rPr lang="en-US" dirty="0">
                <a:solidFill>
                  <a:srgbClr val="FF0000"/>
                </a:solidFill>
              </a:rPr>
              <a:t>maximum of 45° </a:t>
            </a:r>
            <a:r>
              <a:rPr lang="en-US" dirty="0"/>
              <a:t>line </a:t>
            </a:r>
            <a:r>
              <a:rPr lang="en-US" dirty="0" smtClean="0"/>
              <a:t>elevation angle.</a:t>
            </a:r>
          </a:p>
          <a:p>
            <a:pPr marL="285750" indent="-285750">
              <a:lnSpc>
                <a:spcPct val="150000"/>
              </a:lnSpc>
              <a:buFont typeface="Arial" panose="020B0604020202020204" pitchFamily="34" charset="0"/>
              <a:buChar char="•"/>
            </a:pPr>
            <a:r>
              <a:rPr lang="en-US" dirty="0"/>
              <a:t>Both in the </a:t>
            </a:r>
            <a:r>
              <a:rPr lang="en-US" dirty="0">
                <a:solidFill>
                  <a:srgbClr val="FF0000"/>
                </a:solidFill>
              </a:rPr>
              <a:t>same place</a:t>
            </a:r>
            <a:endParaRPr lang="de-CH" b="1" dirty="0">
              <a:solidFill>
                <a:srgbClr val="FF0000"/>
              </a:solidFill>
            </a:endParaRPr>
          </a:p>
        </p:txBody>
      </p:sp>
    </p:spTree>
    <p:extLst>
      <p:ext uri="{BB962C8B-B14F-4D97-AF65-F5344CB8AC3E}">
        <p14:creationId xmlns:p14="http://schemas.microsoft.com/office/powerpoint/2010/main" val="250814523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16</a:t>
            </a:fld>
            <a:endParaRPr lang="de-CH" dirty="0"/>
          </a:p>
        </p:txBody>
      </p:sp>
      <p:sp>
        <p:nvSpPr>
          <p:cNvPr id="11" name="Textfeld 10"/>
          <p:cNvSpPr txBox="1"/>
          <p:nvPr/>
        </p:nvSpPr>
        <p:spPr>
          <a:xfrm>
            <a:off x="5504203" y="108000"/>
            <a:ext cx="6544601" cy="461665"/>
          </a:xfrm>
          <a:prstGeom prst="rect">
            <a:avLst/>
          </a:prstGeom>
          <a:noFill/>
        </p:spPr>
        <p:txBody>
          <a:bodyPr wrap="square" rtlCol="0">
            <a:spAutoFit/>
          </a:bodyPr>
          <a:lstStyle/>
          <a:p>
            <a:pPr algn="ctr"/>
            <a:r>
              <a:rPr lang="en-US" sz="2400" b="1" dirty="0"/>
              <a:t>Two consecutive horizontal eight </a:t>
            </a:r>
            <a:r>
              <a:rPr lang="en-US" sz="2400" dirty="0"/>
              <a:t>(Rule 4.2.15.11)</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111250950"/>
              </p:ext>
            </p:extLst>
          </p:nvPr>
        </p:nvGraphicFramePr>
        <p:xfrm>
          <a:off x="1836621" y="774751"/>
          <a:ext cx="8207218" cy="4048012"/>
        </p:xfrm>
        <a:graphic>
          <a:graphicData uri="http://schemas.openxmlformats.org/presentationml/2006/ole">
            <mc:AlternateContent xmlns:mc="http://schemas.openxmlformats.org/markup-compatibility/2006">
              <mc:Choice xmlns:v="urn:schemas-microsoft-com:vml" Requires="v">
                <p:oleObj spid="_x0000_s10892" name="CorelDRAW" r:id="rId4" imgW="5506720" imgH="2716938" progId="CorelDRAW.Graphic.12">
                  <p:embed/>
                </p:oleObj>
              </mc:Choice>
              <mc:Fallback>
                <p:oleObj name="CorelDRAW" r:id="rId4" imgW="5506720" imgH="2716938" progId="CorelDRAW.Graphic.12">
                  <p:embed/>
                  <p:pic>
                    <p:nvPicPr>
                      <p:cNvPr id="0" name=""/>
                      <p:cNvPicPr/>
                      <p:nvPr/>
                    </p:nvPicPr>
                    <p:blipFill>
                      <a:blip r:embed="rId5"/>
                      <a:stretch>
                        <a:fillRect/>
                      </a:stretch>
                    </p:blipFill>
                    <p:spPr>
                      <a:xfrm>
                        <a:off x="1836621" y="774751"/>
                        <a:ext cx="8207218" cy="4048012"/>
                      </a:xfrm>
                      <a:prstGeom prst="rect">
                        <a:avLst/>
                      </a:prstGeom>
                    </p:spPr>
                  </p:pic>
                </p:oleObj>
              </mc:Fallback>
            </mc:AlternateContent>
          </a:graphicData>
        </a:graphic>
      </p:graphicFrame>
      <p:sp>
        <p:nvSpPr>
          <p:cNvPr id="2" name="Textfeld 1"/>
          <p:cNvSpPr txBox="1"/>
          <p:nvPr/>
        </p:nvSpPr>
        <p:spPr>
          <a:xfrm>
            <a:off x="1800225" y="4727513"/>
            <a:ext cx="8610600"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The highest point of both loops reaches a </a:t>
            </a:r>
            <a:r>
              <a:rPr lang="en-US" dirty="0">
                <a:solidFill>
                  <a:srgbClr val="FF0000"/>
                </a:solidFill>
              </a:rPr>
              <a:t>maximum line elevation angle of 45° </a:t>
            </a:r>
            <a:endParaRPr lang="en-US" dirty="0" smtClean="0">
              <a:solidFill>
                <a:srgbClr val="FF0000"/>
              </a:solidFill>
            </a:endParaRPr>
          </a:p>
          <a:p>
            <a:pPr marL="285750" indent="-285750">
              <a:lnSpc>
                <a:spcPct val="150000"/>
              </a:lnSpc>
              <a:buFont typeface="Arial" panose="020B0604020202020204" pitchFamily="34" charset="0"/>
              <a:buChar char="•"/>
            </a:pPr>
            <a:r>
              <a:rPr lang="en-US" dirty="0" smtClean="0"/>
              <a:t>The </a:t>
            </a:r>
            <a:r>
              <a:rPr lang="en-US" dirty="0"/>
              <a:t>loops have a circular round shape and </a:t>
            </a:r>
            <a:r>
              <a:rPr lang="en-US" dirty="0">
                <a:solidFill>
                  <a:srgbClr val="FF0000"/>
                </a:solidFill>
              </a:rPr>
              <a:t>touch each other tangentially </a:t>
            </a:r>
            <a:endParaRPr lang="en-US" dirty="0" smtClean="0">
              <a:solidFill>
                <a:srgbClr val="FF0000"/>
              </a:solidFill>
            </a:endParaRPr>
          </a:p>
          <a:p>
            <a:pPr marL="285750" indent="-285750">
              <a:lnSpc>
                <a:spcPct val="150000"/>
              </a:lnSpc>
              <a:buFont typeface="Arial" panose="020B0604020202020204" pitchFamily="34" charset="0"/>
              <a:buChar char="•"/>
            </a:pPr>
            <a:r>
              <a:rPr lang="en-US" dirty="0" smtClean="0"/>
              <a:t>When </a:t>
            </a:r>
            <a:r>
              <a:rPr lang="en-US" dirty="0"/>
              <a:t>flying through the intersection the model flies </a:t>
            </a:r>
            <a:r>
              <a:rPr lang="en-US" dirty="0" smtClean="0">
                <a:solidFill>
                  <a:srgbClr val="FF0000"/>
                </a:solidFill>
              </a:rPr>
              <a:t>momentarily vertical</a:t>
            </a:r>
            <a:endParaRPr lang="en-US" dirty="0" smtClean="0"/>
          </a:p>
          <a:p>
            <a:pPr marL="285750" indent="-285750">
              <a:lnSpc>
                <a:spcPct val="150000"/>
              </a:lnSpc>
              <a:buFont typeface="Arial" panose="020B0604020202020204" pitchFamily="34" charset="0"/>
              <a:buChar char="•"/>
            </a:pPr>
            <a:r>
              <a:rPr lang="en-US" dirty="0" smtClean="0"/>
              <a:t>All </a:t>
            </a:r>
            <a:r>
              <a:rPr lang="en-US" dirty="0"/>
              <a:t>crossings are in the </a:t>
            </a:r>
            <a:r>
              <a:rPr lang="en-US" dirty="0">
                <a:solidFill>
                  <a:srgbClr val="FF0000"/>
                </a:solidFill>
              </a:rPr>
              <a:t>same place</a:t>
            </a:r>
            <a:endParaRPr lang="de-CH" dirty="0">
              <a:solidFill>
                <a:srgbClr val="FF0000"/>
              </a:solidFill>
            </a:endParaRPr>
          </a:p>
        </p:txBody>
      </p:sp>
    </p:spTree>
    <p:extLst>
      <p:ext uri="{BB962C8B-B14F-4D97-AF65-F5344CB8AC3E}">
        <p14:creationId xmlns:p14="http://schemas.microsoft.com/office/powerpoint/2010/main" val="36578244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17</a:t>
            </a:fld>
            <a:endParaRPr lang="de-CH" dirty="0"/>
          </a:p>
        </p:txBody>
      </p:sp>
      <p:sp>
        <p:nvSpPr>
          <p:cNvPr id="11" name="Textfeld 10"/>
          <p:cNvSpPr txBox="1"/>
          <p:nvPr/>
        </p:nvSpPr>
        <p:spPr>
          <a:xfrm>
            <a:off x="4530240" y="108000"/>
            <a:ext cx="7526294" cy="461665"/>
          </a:xfrm>
          <a:prstGeom prst="rect">
            <a:avLst/>
          </a:prstGeom>
          <a:noFill/>
        </p:spPr>
        <p:txBody>
          <a:bodyPr wrap="square" rtlCol="0">
            <a:spAutoFit/>
          </a:bodyPr>
          <a:lstStyle/>
          <a:p>
            <a:pPr algn="ctr"/>
            <a:r>
              <a:rPr lang="en-US" sz="2400" b="1" dirty="0"/>
              <a:t>Two consecutive horizontal square eight </a:t>
            </a:r>
            <a:r>
              <a:rPr lang="en-US" sz="2400" dirty="0"/>
              <a:t>(Rule 4.2.15.12)</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3990110597"/>
              </p:ext>
            </p:extLst>
          </p:nvPr>
        </p:nvGraphicFramePr>
        <p:xfrm>
          <a:off x="1880854" y="518876"/>
          <a:ext cx="8091821" cy="3991095"/>
        </p:xfrm>
        <a:graphic>
          <a:graphicData uri="http://schemas.openxmlformats.org/presentationml/2006/ole">
            <mc:AlternateContent xmlns:mc="http://schemas.openxmlformats.org/markup-compatibility/2006">
              <mc:Choice xmlns:v="urn:schemas-microsoft-com:vml" Requires="v">
                <p:oleObj spid="_x0000_s11915" name="CorelDRAW" r:id="rId4" imgW="5506720" imgH="2716938" progId="CorelDRAW.Graphic.12">
                  <p:embed/>
                </p:oleObj>
              </mc:Choice>
              <mc:Fallback>
                <p:oleObj name="CorelDRAW" r:id="rId4" imgW="5506720" imgH="2716938" progId="CorelDRAW.Graphic.12">
                  <p:embed/>
                  <p:pic>
                    <p:nvPicPr>
                      <p:cNvPr id="0" name=""/>
                      <p:cNvPicPr/>
                      <p:nvPr/>
                    </p:nvPicPr>
                    <p:blipFill>
                      <a:blip r:embed="rId5"/>
                      <a:stretch>
                        <a:fillRect/>
                      </a:stretch>
                    </p:blipFill>
                    <p:spPr>
                      <a:xfrm>
                        <a:off x="1880854" y="518876"/>
                        <a:ext cx="8091821" cy="3991095"/>
                      </a:xfrm>
                      <a:prstGeom prst="rect">
                        <a:avLst/>
                      </a:prstGeom>
                    </p:spPr>
                  </p:pic>
                </p:oleObj>
              </mc:Fallback>
            </mc:AlternateContent>
          </a:graphicData>
        </a:graphic>
      </p:graphicFrame>
      <p:sp>
        <p:nvSpPr>
          <p:cNvPr id="8" name="Textfeld 7"/>
          <p:cNvSpPr txBox="1"/>
          <p:nvPr/>
        </p:nvSpPr>
        <p:spPr>
          <a:xfrm>
            <a:off x="584785" y="4358153"/>
            <a:ext cx="11265531" cy="21268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All turns </a:t>
            </a:r>
            <a:r>
              <a:rPr lang="en-US" dirty="0">
                <a:solidFill>
                  <a:srgbClr val="FF0000"/>
                </a:solidFill>
              </a:rPr>
              <a:t>tight</a:t>
            </a:r>
            <a:r>
              <a:rPr lang="en-US" dirty="0"/>
              <a:t>.  Turns flown wide are faults. </a:t>
            </a:r>
            <a:endParaRPr lang="en-US" dirty="0" smtClean="0"/>
          </a:p>
          <a:p>
            <a:pPr marL="285750" indent="-285750">
              <a:lnSpc>
                <a:spcPct val="150000"/>
              </a:lnSpc>
              <a:buFont typeface="Arial" panose="020B0604020202020204" pitchFamily="34" charset="0"/>
              <a:buChar char="•"/>
            </a:pPr>
            <a:r>
              <a:rPr lang="en-US" dirty="0" smtClean="0"/>
              <a:t>Along </a:t>
            </a:r>
            <a:r>
              <a:rPr lang="en-US" dirty="0"/>
              <a:t>the base, the width of each loop, including both turns, is </a:t>
            </a:r>
            <a:r>
              <a:rPr lang="en-US" dirty="0">
                <a:solidFill>
                  <a:srgbClr val="FF0000"/>
                </a:solidFill>
              </a:rPr>
              <a:t>1/8 of a lap</a:t>
            </a:r>
            <a:r>
              <a:rPr lang="en-US" dirty="0" smtClean="0"/>
              <a:t>.</a:t>
            </a:r>
          </a:p>
          <a:p>
            <a:pPr marL="285750" indent="-285750">
              <a:lnSpc>
                <a:spcPct val="150000"/>
              </a:lnSpc>
              <a:buFont typeface="Arial" panose="020B0604020202020204" pitchFamily="34" charset="0"/>
              <a:buChar char="•"/>
            </a:pPr>
            <a:r>
              <a:rPr lang="en-US" dirty="0" smtClean="0"/>
              <a:t>The </a:t>
            </a:r>
            <a:r>
              <a:rPr lang="en-US" dirty="0"/>
              <a:t>upper sides are flown at </a:t>
            </a:r>
            <a:r>
              <a:rPr lang="en-US" dirty="0">
                <a:solidFill>
                  <a:srgbClr val="FF0000"/>
                </a:solidFill>
              </a:rPr>
              <a:t>45°</a:t>
            </a:r>
            <a:r>
              <a:rPr lang="en-US" dirty="0"/>
              <a:t> line angle. They are, at the 45° height, each 1/8 lap wide, but </a:t>
            </a:r>
            <a:r>
              <a:rPr lang="en-US" dirty="0">
                <a:solidFill>
                  <a:srgbClr val="FF0000"/>
                </a:solidFill>
              </a:rPr>
              <a:t>shorter</a:t>
            </a:r>
            <a:r>
              <a:rPr lang="en-US" dirty="0"/>
              <a:t> in </a:t>
            </a:r>
            <a:r>
              <a:rPr lang="en-US" dirty="0" err="1"/>
              <a:t>metres</a:t>
            </a:r>
            <a:r>
              <a:rPr lang="en-US" dirty="0"/>
              <a:t> than the widths at the base</a:t>
            </a:r>
            <a:r>
              <a:rPr lang="en-US" dirty="0" smtClean="0"/>
              <a:t>.</a:t>
            </a:r>
          </a:p>
          <a:p>
            <a:pPr marL="285750" indent="-285750">
              <a:lnSpc>
                <a:spcPct val="150000"/>
              </a:lnSpc>
              <a:buFont typeface="Arial" panose="020B0604020202020204" pitchFamily="34" charset="0"/>
              <a:buChar char="•"/>
            </a:pPr>
            <a:r>
              <a:rPr lang="en-US" dirty="0" smtClean="0"/>
              <a:t>All </a:t>
            </a:r>
            <a:r>
              <a:rPr lang="en-US" dirty="0"/>
              <a:t>crossings are in the </a:t>
            </a:r>
            <a:r>
              <a:rPr lang="en-US" dirty="0">
                <a:solidFill>
                  <a:srgbClr val="FF0000"/>
                </a:solidFill>
              </a:rPr>
              <a:t>same place</a:t>
            </a:r>
            <a:endParaRPr lang="de-CH" dirty="0">
              <a:solidFill>
                <a:srgbClr val="FF0000"/>
              </a:solidFill>
            </a:endParaRPr>
          </a:p>
        </p:txBody>
      </p:sp>
    </p:spTree>
    <p:extLst>
      <p:ext uri="{BB962C8B-B14F-4D97-AF65-F5344CB8AC3E}">
        <p14:creationId xmlns:p14="http://schemas.microsoft.com/office/powerpoint/2010/main" val="32543694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18</a:t>
            </a:fld>
            <a:endParaRPr lang="de-CH" dirty="0"/>
          </a:p>
        </p:txBody>
      </p:sp>
      <p:sp>
        <p:nvSpPr>
          <p:cNvPr id="11" name="Textfeld 10"/>
          <p:cNvSpPr txBox="1"/>
          <p:nvPr/>
        </p:nvSpPr>
        <p:spPr>
          <a:xfrm>
            <a:off x="5960198" y="108000"/>
            <a:ext cx="6061382" cy="461665"/>
          </a:xfrm>
          <a:prstGeom prst="rect">
            <a:avLst/>
          </a:prstGeom>
          <a:noFill/>
        </p:spPr>
        <p:txBody>
          <a:bodyPr wrap="square" rtlCol="0">
            <a:spAutoFit/>
          </a:bodyPr>
          <a:lstStyle/>
          <a:p>
            <a:pPr algn="ctr"/>
            <a:r>
              <a:rPr lang="en-US" sz="2400" b="1" dirty="0"/>
              <a:t>Two consecutive vertical eight </a:t>
            </a:r>
            <a:r>
              <a:rPr lang="en-US" sz="2400" dirty="0"/>
              <a:t>(Rule 4.2.15.13)</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2070826272"/>
              </p:ext>
            </p:extLst>
          </p:nvPr>
        </p:nvGraphicFramePr>
        <p:xfrm>
          <a:off x="845217" y="838200"/>
          <a:ext cx="6416407" cy="5188244"/>
        </p:xfrm>
        <a:graphic>
          <a:graphicData uri="http://schemas.openxmlformats.org/presentationml/2006/ole">
            <mc:AlternateContent xmlns:mc="http://schemas.openxmlformats.org/markup-compatibility/2006">
              <mc:Choice xmlns:v="urn:schemas-microsoft-com:vml" Requires="v">
                <p:oleObj spid="_x0000_s12940" name="CorelDRAW" r:id="rId4" imgW="5506720" imgH="4452998" progId="CorelDRAW.Graphic.12">
                  <p:embed/>
                </p:oleObj>
              </mc:Choice>
              <mc:Fallback>
                <p:oleObj name="CorelDRAW" r:id="rId4" imgW="5506720" imgH="4452998" progId="CorelDRAW.Graphic.12">
                  <p:embed/>
                  <p:pic>
                    <p:nvPicPr>
                      <p:cNvPr id="0" name=""/>
                      <p:cNvPicPr/>
                      <p:nvPr/>
                    </p:nvPicPr>
                    <p:blipFill>
                      <a:blip r:embed="rId5"/>
                      <a:stretch>
                        <a:fillRect/>
                      </a:stretch>
                    </p:blipFill>
                    <p:spPr>
                      <a:xfrm>
                        <a:off x="845217" y="838200"/>
                        <a:ext cx="6416407" cy="5188244"/>
                      </a:xfrm>
                      <a:prstGeom prst="rect">
                        <a:avLst/>
                      </a:prstGeom>
                    </p:spPr>
                  </p:pic>
                </p:oleObj>
              </mc:Fallback>
            </mc:AlternateContent>
          </a:graphicData>
        </a:graphic>
      </p:graphicFrame>
      <p:sp>
        <p:nvSpPr>
          <p:cNvPr id="2" name="Textfeld 1"/>
          <p:cNvSpPr txBox="1"/>
          <p:nvPr/>
        </p:nvSpPr>
        <p:spPr>
          <a:xfrm>
            <a:off x="7550331" y="663539"/>
            <a:ext cx="4359983" cy="32162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FF0000"/>
                </a:solidFill>
              </a:rPr>
              <a:t>Crossing at 45° </a:t>
            </a:r>
            <a:r>
              <a:rPr lang="en-US" dirty="0"/>
              <a:t>line elevation </a:t>
            </a:r>
            <a:r>
              <a:rPr lang="en-US" dirty="0" smtClean="0"/>
              <a:t>angle</a:t>
            </a:r>
          </a:p>
          <a:p>
            <a:pPr marL="285750" indent="-285750">
              <a:lnSpc>
                <a:spcPct val="150000"/>
              </a:lnSpc>
              <a:buFont typeface="Arial" panose="020B0604020202020204" pitchFamily="34" charset="0"/>
              <a:buChar char="•"/>
            </a:pPr>
            <a:r>
              <a:rPr lang="en-US" dirty="0" smtClean="0">
                <a:solidFill>
                  <a:srgbClr val="FF0000"/>
                </a:solidFill>
              </a:rPr>
              <a:t>Highest </a:t>
            </a:r>
            <a:r>
              <a:rPr lang="en-US" dirty="0">
                <a:solidFill>
                  <a:srgbClr val="FF0000"/>
                </a:solidFill>
              </a:rPr>
              <a:t>point at 90° </a:t>
            </a:r>
            <a:r>
              <a:rPr lang="en-US" dirty="0"/>
              <a:t>line elevation </a:t>
            </a:r>
            <a:r>
              <a:rPr lang="en-US" dirty="0" smtClean="0"/>
              <a:t>angle</a:t>
            </a:r>
          </a:p>
          <a:p>
            <a:pPr marL="285750" indent="-285750">
              <a:spcBef>
                <a:spcPts val="600"/>
              </a:spcBef>
              <a:buFont typeface="Arial" panose="020B0604020202020204" pitchFamily="34" charset="0"/>
              <a:buChar char="•"/>
            </a:pPr>
            <a:r>
              <a:rPr lang="en-US" dirty="0"/>
              <a:t>When flying through the intersection the model flies </a:t>
            </a:r>
            <a:r>
              <a:rPr lang="en-US" dirty="0">
                <a:solidFill>
                  <a:srgbClr val="FF0000"/>
                </a:solidFill>
              </a:rPr>
              <a:t>momentarily </a:t>
            </a:r>
            <a:r>
              <a:rPr lang="en-US" dirty="0" smtClean="0">
                <a:solidFill>
                  <a:srgbClr val="FF0000"/>
                </a:solidFill>
              </a:rPr>
              <a:t>horizontal</a:t>
            </a:r>
            <a:endParaRPr lang="en-US" dirty="0"/>
          </a:p>
          <a:p>
            <a:pPr marL="285750" indent="-285750">
              <a:lnSpc>
                <a:spcPct val="150000"/>
              </a:lnSpc>
              <a:buFont typeface="Arial" panose="020B0604020202020204" pitchFamily="34" charset="0"/>
              <a:buChar char="•"/>
            </a:pPr>
            <a:r>
              <a:rPr lang="en-US" dirty="0" err="1" smtClean="0"/>
              <a:t>Loopings</a:t>
            </a:r>
            <a:r>
              <a:rPr lang="en-US" dirty="0" smtClean="0"/>
              <a:t> </a:t>
            </a:r>
            <a:r>
              <a:rPr lang="en-US" dirty="0"/>
              <a:t>circular round shape </a:t>
            </a:r>
            <a:r>
              <a:rPr lang="en-US" dirty="0" err="1"/>
              <a:t>Manoeuvres</a:t>
            </a:r>
            <a:r>
              <a:rPr lang="en-US" dirty="0"/>
              <a:t> bottom/top </a:t>
            </a:r>
            <a:r>
              <a:rPr lang="en-US" dirty="0" smtClean="0">
                <a:solidFill>
                  <a:srgbClr val="FF0000"/>
                </a:solidFill>
              </a:rPr>
              <a:t>symmetrical</a:t>
            </a:r>
          </a:p>
          <a:p>
            <a:pPr marL="285750" indent="-285750">
              <a:lnSpc>
                <a:spcPct val="150000"/>
              </a:lnSpc>
              <a:buFont typeface="Arial" panose="020B0604020202020204" pitchFamily="34" charset="0"/>
              <a:buChar char="•"/>
            </a:pPr>
            <a:r>
              <a:rPr lang="en-US" dirty="0" err="1" smtClean="0"/>
              <a:t>Manoeuvre</a:t>
            </a:r>
            <a:r>
              <a:rPr lang="en-US" dirty="0" smtClean="0"/>
              <a:t> </a:t>
            </a:r>
            <a:r>
              <a:rPr lang="en-US" dirty="0"/>
              <a:t>right/left </a:t>
            </a:r>
            <a:r>
              <a:rPr lang="en-US" dirty="0" smtClean="0">
                <a:solidFill>
                  <a:srgbClr val="FF0000"/>
                </a:solidFill>
              </a:rPr>
              <a:t>symmetrical</a:t>
            </a:r>
          </a:p>
          <a:p>
            <a:pPr marL="285750" indent="-285750">
              <a:lnSpc>
                <a:spcPct val="150000"/>
              </a:lnSpc>
              <a:buFont typeface="Arial" panose="020B0604020202020204" pitchFamily="34" charset="0"/>
              <a:buChar char="•"/>
            </a:pPr>
            <a:r>
              <a:rPr lang="en-US" dirty="0" smtClean="0"/>
              <a:t>Both </a:t>
            </a:r>
            <a:r>
              <a:rPr lang="en-US" dirty="0"/>
              <a:t>eights in the </a:t>
            </a:r>
            <a:r>
              <a:rPr lang="en-US" dirty="0">
                <a:solidFill>
                  <a:srgbClr val="FF0000"/>
                </a:solidFill>
              </a:rPr>
              <a:t>same place</a:t>
            </a:r>
            <a:endParaRPr lang="de-CH" dirty="0">
              <a:solidFill>
                <a:srgbClr val="FF0000"/>
              </a:solidFill>
            </a:endParaRPr>
          </a:p>
        </p:txBody>
      </p:sp>
    </p:spTree>
    <p:extLst>
      <p:ext uri="{BB962C8B-B14F-4D97-AF65-F5344CB8AC3E}">
        <p14:creationId xmlns:p14="http://schemas.microsoft.com/office/powerpoint/2010/main" val="362997851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49"/>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19</a:t>
            </a:fld>
            <a:endParaRPr lang="de-CH" dirty="0"/>
          </a:p>
        </p:txBody>
      </p:sp>
      <p:sp>
        <p:nvSpPr>
          <p:cNvPr id="11" name="Textfeld 10"/>
          <p:cNvSpPr txBox="1"/>
          <p:nvPr/>
        </p:nvSpPr>
        <p:spPr>
          <a:xfrm>
            <a:off x="8561205" y="108000"/>
            <a:ext cx="3486431" cy="461665"/>
          </a:xfrm>
          <a:prstGeom prst="rect">
            <a:avLst/>
          </a:prstGeom>
          <a:noFill/>
        </p:spPr>
        <p:txBody>
          <a:bodyPr wrap="square" rtlCol="0">
            <a:spAutoFit/>
          </a:bodyPr>
          <a:lstStyle/>
          <a:p>
            <a:pPr algn="ctr"/>
            <a:r>
              <a:rPr lang="de-CH" sz="2400" b="1" dirty="0"/>
              <a:t>Hourglass </a:t>
            </a:r>
            <a:r>
              <a:rPr lang="de-CH" sz="2400" dirty="0"/>
              <a:t>(Rule 4.2.15.14)</a:t>
            </a:r>
          </a:p>
        </p:txBody>
      </p:sp>
      <p:graphicFrame>
        <p:nvGraphicFramePr>
          <p:cNvPr id="2" name="Objekt 1"/>
          <p:cNvGraphicFramePr>
            <a:graphicFrameLocks noChangeAspect="1"/>
          </p:cNvGraphicFramePr>
          <p:nvPr>
            <p:extLst>
              <p:ext uri="{D42A27DB-BD31-4B8C-83A1-F6EECF244321}">
                <p14:modId xmlns:p14="http://schemas.microsoft.com/office/powerpoint/2010/main" val="3156098641"/>
              </p:ext>
            </p:extLst>
          </p:nvPr>
        </p:nvGraphicFramePr>
        <p:xfrm>
          <a:off x="1068803" y="723900"/>
          <a:ext cx="6516102" cy="5287642"/>
        </p:xfrm>
        <a:graphic>
          <a:graphicData uri="http://schemas.openxmlformats.org/presentationml/2006/ole">
            <mc:AlternateContent xmlns:mc="http://schemas.openxmlformats.org/markup-compatibility/2006">
              <mc:Choice xmlns:v="urn:schemas-microsoft-com:vml" Requires="v">
                <p:oleObj spid="_x0000_s13964" name="CorelDRAW" r:id="rId4" imgW="5506720" imgH="4468824" progId="CorelDRAW.Graphic.12">
                  <p:embed/>
                </p:oleObj>
              </mc:Choice>
              <mc:Fallback>
                <p:oleObj name="CorelDRAW" r:id="rId4" imgW="5506720" imgH="4468824" progId="CorelDRAW.Graphic.12">
                  <p:embed/>
                  <p:pic>
                    <p:nvPicPr>
                      <p:cNvPr id="0" name=""/>
                      <p:cNvPicPr/>
                      <p:nvPr/>
                    </p:nvPicPr>
                    <p:blipFill>
                      <a:blip r:embed="rId5"/>
                      <a:stretch>
                        <a:fillRect/>
                      </a:stretch>
                    </p:blipFill>
                    <p:spPr>
                      <a:xfrm>
                        <a:off x="1068803" y="723900"/>
                        <a:ext cx="6516102" cy="5287642"/>
                      </a:xfrm>
                      <a:prstGeom prst="rect">
                        <a:avLst/>
                      </a:prstGeom>
                    </p:spPr>
                  </p:pic>
                </p:oleObj>
              </mc:Fallback>
            </mc:AlternateContent>
          </a:graphicData>
        </a:graphic>
      </p:graphicFrame>
      <p:sp>
        <p:nvSpPr>
          <p:cNvPr id="3" name="Textfeld 2"/>
          <p:cNvSpPr txBox="1"/>
          <p:nvPr/>
        </p:nvSpPr>
        <p:spPr>
          <a:xfrm>
            <a:off x="7728743" y="727491"/>
            <a:ext cx="4318893" cy="46628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All turns are </a:t>
            </a:r>
            <a:r>
              <a:rPr lang="en-US" dirty="0" smtClean="0">
                <a:solidFill>
                  <a:srgbClr val="FF0000"/>
                </a:solidFill>
              </a:rPr>
              <a:t>tight.</a:t>
            </a:r>
            <a:r>
              <a:rPr lang="en-US" dirty="0" smtClean="0"/>
              <a:t>  </a:t>
            </a:r>
            <a:r>
              <a:rPr lang="en-US" dirty="0"/>
              <a:t>Turns flown wide are </a:t>
            </a:r>
            <a:r>
              <a:rPr lang="en-US" dirty="0" smtClean="0"/>
              <a:t>faults</a:t>
            </a:r>
          </a:p>
          <a:p>
            <a:endParaRPr lang="en-US" dirty="0" smtClean="0"/>
          </a:p>
          <a:p>
            <a:pPr marL="285750" indent="-285750">
              <a:buFont typeface="Arial" panose="020B0604020202020204" pitchFamily="34" charset="0"/>
              <a:buChar char="•"/>
            </a:pPr>
            <a:r>
              <a:rPr lang="en-US" dirty="0" smtClean="0"/>
              <a:t>Width </a:t>
            </a:r>
            <a:r>
              <a:rPr lang="en-US" dirty="0"/>
              <a:t>at the bottom and top is </a:t>
            </a:r>
            <a:r>
              <a:rPr lang="en-US" dirty="0">
                <a:solidFill>
                  <a:srgbClr val="FF0000"/>
                </a:solidFill>
              </a:rPr>
              <a:t>slightly more than 1/8 lap (+) </a:t>
            </a:r>
            <a:endParaRPr lang="en-US" dirty="0" smtClean="0">
              <a:solidFill>
                <a:srgbClr val="FF0000"/>
              </a:solidFill>
            </a:endParaRPr>
          </a:p>
          <a:p>
            <a:endParaRPr lang="en-US" dirty="0" smtClean="0">
              <a:solidFill>
                <a:srgbClr val="FF0000"/>
              </a:solidFill>
            </a:endParaRPr>
          </a:p>
          <a:p>
            <a:pPr marL="285750" indent="-285750">
              <a:buFont typeface="Arial" panose="020B0604020202020204" pitchFamily="34" charset="0"/>
              <a:buChar char="•"/>
            </a:pPr>
            <a:r>
              <a:rPr lang="en-US" dirty="0" smtClean="0"/>
              <a:t>Climb </a:t>
            </a:r>
            <a:r>
              <a:rPr lang="en-US" dirty="0"/>
              <a:t>and dive are </a:t>
            </a:r>
            <a:r>
              <a:rPr lang="en-US" dirty="0">
                <a:solidFill>
                  <a:srgbClr val="FF0000"/>
                </a:solidFill>
              </a:rPr>
              <a:t>straight lines </a:t>
            </a:r>
            <a:r>
              <a:rPr lang="en-US" dirty="0"/>
              <a:t>along great circle </a:t>
            </a:r>
            <a:r>
              <a:rPr lang="en-US" dirty="0" smtClean="0"/>
              <a:t>tracks</a:t>
            </a:r>
          </a:p>
          <a:p>
            <a:pPr marL="285750" indent="-285750">
              <a:lnSpc>
                <a:spcPct val="150000"/>
              </a:lnSpc>
              <a:buFont typeface="Arial" panose="020B0604020202020204" pitchFamily="34" charset="0"/>
              <a:buChar char="•"/>
            </a:pPr>
            <a:r>
              <a:rPr lang="en-US" dirty="0" smtClean="0">
                <a:solidFill>
                  <a:srgbClr val="FF0000"/>
                </a:solidFill>
              </a:rPr>
              <a:t>Crossing </a:t>
            </a:r>
            <a:r>
              <a:rPr lang="en-US" dirty="0">
                <a:solidFill>
                  <a:srgbClr val="FF0000"/>
                </a:solidFill>
              </a:rPr>
              <a:t>at 45° </a:t>
            </a:r>
            <a:r>
              <a:rPr lang="en-US" dirty="0"/>
              <a:t>line elevation </a:t>
            </a:r>
            <a:r>
              <a:rPr lang="en-US" dirty="0" smtClean="0"/>
              <a:t>angle</a:t>
            </a:r>
          </a:p>
          <a:p>
            <a:endParaRPr lang="en-US" dirty="0" smtClean="0"/>
          </a:p>
          <a:p>
            <a:pPr marL="285750" indent="-285750">
              <a:buFont typeface="Arial" panose="020B0604020202020204" pitchFamily="34" charset="0"/>
              <a:buChar char="•"/>
            </a:pPr>
            <a:r>
              <a:rPr lang="en-US" dirty="0" smtClean="0"/>
              <a:t>Upper segment </a:t>
            </a:r>
            <a:r>
              <a:rPr lang="en-US" dirty="0" smtClean="0">
                <a:solidFill>
                  <a:srgbClr val="FF0000"/>
                </a:solidFill>
              </a:rPr>
              <a:t>flown along a great circle track </a:t>
            </a:r>
            <a:r>
              <a:rPr lang="en-US" dirty="0" smtClean="0"/>
              <a:t>offset by 90°</a:t>
            </a:r>
            <a:endParaRPr lang="en-US" dirty="0" smtClean="0">
              <a:solidFill>
                <a:srgbClr val="FF0000"/>
              </a:solidFill>
            </a:endParaRPr>
          </a:p>
          <a:p>
            <a:pPr marL="285750" indent="-285750">
              <a:lnSpc>
                <a:spcPct val="150000"/>
              </a:lnSpc>
              <a:buFont typeface="Arial" panose="020B0604020202020204" pitchFamily="34" charset="0"/>
              <a:buChar char="•"/>
            </a:pPr>
            <a:r>
              <a:rPr lang="en-US" dirty="0" err="1" smtClean="0"/>
              <a:t>Manoeuvre</a:t>
            </a:r>
            <a:r>
              <a:rPr lang="en-US" dirty="0" smtClean="0"/>
              <a:t> </a:t>
            </a:r>
            <a:r>
              <a:rPr lang="en-US" dirty="0"/>
              <a:t>down/up </a:t>
            </a:r>
            <a:r>
              <a:rPr lang="en-US" dirty="0" smtClean="0">
                <a:solidFill>
                  <a:srgbClr val="FF0000"/>
                </a:solidFill>
              </a:rPr>
              <a:t>symmetrical</a:t>
            </a:r>
          </a:p>
          <a:p>
            <a:pPr marL="285750" indent="-285750">
              <a:lnSpc>
                <a:spcPct val="150000"/>
              </a:lnSpc>
              <a:buFont typeface="Arial" panose="020B0604020202020204" pitchFamily="34" charset="0"/>
              <a:buChar char="•"/>
            </a:pPr>
            <a:r>
              <a:rPr lang="en-US" dirty="0" err="1" smtClean="0"/>
              <a:t>Manoeuvre</a:t>
            </a:r>
            <a:r>
              <a:rPr lang="en-US" dirty="0" smtClean="0"/>
              <a:t> </a:t>
            </a:r>
            <a:r>
              <a:rPr lang="en-US" dirty="0"/>
              <a:t>right/left </a:t>
            </a:r>
            <a:r>
              <a:rPr lang="en-US" dirty="0">
                <a:solidFill>
                  <a:srgbClr val="FF0000"/>
                </a:solidFill>
              </a:rPr>
              <a:t>symmetrical</a:t>
            </a:r>
            <a:endParaRPr lang="de-CH" dirty="0">
              <a:solidFill>
                <a:srgbClr val="FF0000"/>
              </a:solidFill>
            </a:endParaRPr>
          </a:p>
          <a:p>
            <a:endParaRPr lang="de-CH" dirty="0"/>
          </a:p>
        </p:txBody>
      </p:sp>
    </p:spTree>
    <p:extLst>
      <p:ext uri="{BB962C8B-B14F-4D97-AF65-F5344CB8AC3E}">
        <p14:creationId xmlns:p14="http://schemas.microsoft.com/office/powerpoint/2010/main" val="900384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err="1" smtClean="0"/>
              <a:t>January</a:t>
            </a:r>
            <a:r>
              <a:rPr lang="de-DE" dirty="0" smtClean="0"/>
              <a:t> 2021</a:t>
            </a:r>
            <a:endParaRPr lang="de-CH" dirty="0"/>
          </a:p>
        </p:txBody>
      </p:sp>
      <p:sp>
        <p:nvSpPr>
          <p:cNvPr id="5" name="Fußzeilenplatzhalter 4"/>
          <p:cNvSpPr>
            <a:spLocks noGrp="1"/>
          </p:cNvSpPr>
          <p:nvPr>
            <p:ph type="ftr" sz="quarter" idx="11"/>
          </p:nvPr>
        </p:nvSpPr>
        <p:spPr>
          <a:xfrm>
            <a:off x="4038600" y="6356349"/>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a:t>
            </a:fld>
            <a:endParaRPr lang="de-CH" dirty="0"/>
          </a:p>
        </p:txBody>
      </p:sp>
      <p:pic>
        <p:nvPicPr>
          <p:cNvPr id="8" name="Bild 1" descr="fakof2_logo"/>
          <p:cNvPicPr/>
          <p:nvPr/>
        </p:nvPicPr>
        <p:blipFill>
          <a:blip r:embed="rId3">
            <a:extLst>
              <a:ext uri="{28A0092B-C50C-407E-A947-70E740481C1C}">
                <a14:useLocalDpi xmlns:a14="http://schemas.microsoft.com/office/drawing/2010/main" val="0"/>
              </a:ext>
            </a:extLst>
          </a:blip>
          <a:srcRect/>
          <a:stretch>
            <a:fillRect/>
          </a:stretch>
        </p:blipFill>
        <p:spPr bwMode="auto">
          <a:xfrm>
            <a:off x="639774" y="661672"/>
            <a:ext cx="2122714" cy="2013858"/>
          </a:xfrm>
          <a:prstGeom prst="rect">
            <a:avLst/>
          </a:prstGeom>
          <a:noFill/>
          <a:ln>
            <a:noFill/>
          </a:ln>
        </p:spPr>
      </p:pic>
      <p:sp>
        <p:nvSpPr>
          <p:cNvPr id="2" name="Textfeld 1"/>
          <p:cNvSpPr txBox="1"/>
          <p:nvPr/>
        </p:nvSpPr>
        <p:spPr>
          <a:xfrm>
            <a:off x="5186856" y="546044"/>
            <a:ext cx="6469916" cy="3847207"/>
          </a:xfrm>
          <a:prstGeom prst="rect">
            <a:avLst/>
          </a:prstGeom>
          <a:noFill/>
        </p:spPr>
        <p:txBody>
          <a:bodyPr wrap="square" rtlCol="0">
            <a:spAutoFit/>
          </a:bodyPr>
          <a:lstStyle/>
          <a:p>
            <a:r>
              <a:rPr lang="de-CH" sz="3200" b="1" dirty="0" err="1"/>
              <a:t>Recommendations</a:t>
            </a:r>
            <a:r>
              <a:rPr lang="de-CH" sz="3200" b="1" dirty="0"/>
              <a:t> </a:t>
            </a:r>
            <a:r>
              <a:rPr lang="de-CH" sz="3200" b="1" dirty="0" err="1"/>
              <a:t>for</a:t>
            </a:r>
            <a:r>
              <a:rPr lang="de-CH" sz="3200" b="1" dirty="0"/>
              <a:t> </a:t>
            </a:r>
            <a:r>
              <a:rPr lang="de-CH" sz="3200" b="1" dirty="0" err="1"/>
              <a:t>judges</a:t>
            </a:r>
            <a:r>
              <a:rPr lang="de-CH" sz="3200" b="1" dirty="0"/>
              <a:t> </a:t>
            </a:r>
            <a:r>
              <a:rPr lang="de-CH" sz="3200" b="1" dirty="0" smtClean="0"/>
              <a:t>F2B</a:t>
            </a:r>
          </a:p>
          <a:p>
            <a:endParaRPr lang="de-CH" sz="3200" b="1" dirty="0" smtClean="0"/>
          </a:p>
          <a:p>
            <a:pPr marL="457200" indent="-457200">
              <a:lnSpc>
                <a:spcPct val="150000"/>
              </a:lnSpc>
              <a:buFont typeface="+mj-lt"/>
              <a:buAutoNum type="arabicPeriod"/>
            </a:pPr>
            <a:r>
              <a:rPr lang="de-CH" sz="2400" b="1" dirty="0" smtClean="0"/>
              <a:t>Rules</a:t>
            </a:r>
          </a:p>
          <a:p>
            <a:pPr marL="457200" indent="-457200">
              <a:lnSpc>
                <a:spcPct val="150000"/>
              </a:lnSpc>
              <a:buFont typeface="+mj-lt"/>
              <a:buAutoNum type="arabicPeriod"/>
            </a:pPr>
            <a:r>
              <a:rPr lang="de-CH" sz="2400" b="1" dirty="0" err="1" smtClean="0"/>
              <a:t>Manoeuvres</a:t>
            </a:r>
            <a:r>
              <a:rPr lang="de-CH" sz="2400" b="1" dirty="0" smtClean="0"/>
              <a:t> </a:t>
            </a:r>
            <a:r>
              <a:rPr lang="de-CH" sz="2400" b="1" dirty="0" err="1" smtClean="0"/>
              <a:t>and</a:t>
            </a:r>
            <a:r>
              <a:rPr lang="de-CH" sz="2400" b="1" dirty="0" smtClean="0"/>
              <a:t> Critical Points</a:t>
            </a:r>
            <a:endParaRPr lang="de-CH" sz="2400" b="1" dirty="0"/>
          </a:p>
          <a:p>
            <a:pPr marL="457200" indent="-457200">
              <a:lnSpc>
                <a:spcPct val="150000"/>
              </a:lnSpc>
              <a:buFont typeface="+mj-lt"/>
              <a:buAutoNum type="arabicPeriod"/>
            </a:pPr>
            <a:r>
              <a:rPr lang="de-CH" sz="2400" b="1" dirty="0" err="1" smtClean="0"/>
              <a:t>Judging</a:t>
            </a:r>
            <a:endParaRPr lang="de-CH" sz="2400" b="1" dirty="0"/>
          </a:p>
          <a:p>
            <a:pPr marL="457200" indent="-457200">
              <a:lnSpc>
                <a:spcPct val="150000"/>
              </a:lnSpc>
              <a:buFont typeface="+mj-lt"/>
              <a:buAutoNum type="arabicPeriod"/>
            </a:pPr>
            <a:r>
              <a:rPr lang="de-CH" sz="2400" b="1" dirty="0" err="1" smtClean="0"/>
              <a:t>Typical</a:t>
            </a:r>
            <a:r>
              <a:rPr lang="de-CH" sz="2400" b="1" dirty="0" smtClean="0"/>
              <a:t> Errors</a:t>
            </a:r>
            <a:endParaRPr lang="de-CH" sz="2400" b="1" dirty="0"/>
          </a:p>
          <a:p>
            <a:pPr marL="457200" indent="-457200">
              <a:lnSpc>
                <a:spcPct val="150000"/>
              </a:lnSpc>
              <a:buFont typeface="+mj-lt"/>
              <a:buAutoNum type="arabicPeriod"/>
            </a:pPr>
            <a:r>
              <a:rPr lang="de-CH" sz="2400" b="1" dirty="0"/>
              <a:t>Error </a:t>
            </a:r>
            <a:r>
              <a:rPr lang="de-CH" sz="2400" b="1" dirty="0" err="1" smtClean="0"/>
              <a:t>Weighting</a:t>
            </a:r>
            <a:r>
              <a:rPr lang="de-CH" sz="2400" b="1" dirty="0" smtClean="0"/>
              <a:t> </a:t>
            </a:r>
            <a:r>
              <a:rPr lang="de-CH" sz="2400" b="1" dirty="0" err="1"/>
              <a:t>and</a:t>
            </a:r>
            <a:r>
              <a:rPr lang="de-CH" sz="2400" b="1" dirty="0"/>
              <a:t> </a:t>
            </a:r>
            <a:r>
              <a:rPr lang="de-CH" sz="2400" b="1" dirty="0" smtClean="0"/>
              <a:t>Scoring</a:t>
            </a:r>
            <a:endParaRPr lang="de-CH" sz="2400" b="1" dirty="0"/>
          </a:p>
        </p:txBody>
      </p:sp>
      <p:sp>
        <p:nvSpPr>
          <p:cNvPr id="11" name="Textfeld 10"/>
          <p:cNvSpPr txBox="1"/>
          <p:nvPr/>
        </p:nvSpPr>
        <p:spPr>
          <a:xfrm>
            <a:off x="553562" y="2896916"/>
            <a:ext cx="4059381" cy="923330"/>
          </a:xfrm>
          <a:prstGeom prst="rect">
            <a:avLst/>
          </a:prstGeom>
          <a:noFill/>
        </p:spPr>
        <p:txBody>
          <a:bodyPr wrap="square" rtlCol="0">
            <a:spAutoFit/>
          </a:bodyPr>
          <a:lstStyle/>
          <a:p>
            <a:r>
              <a:rPr lang="de-CH" dirty="0"/>
              <a:t>Fachkommission Fesselflug </a:t>
            </a:r>
            <a:r>
              <a:rPr lang="de-CH" dirty="0" smtClean="0"/>
              <a:t>F2 Schweizerischer </a:t>
            </a:r>
            <a:r>
              <a:rPr lang="de-CH" dirty="0"/>
              <a:t>Modellflugverband SMV</a:t>
            </a:r>
          </a:p>
          <a:p>
            <a:endParaRPr lang="de-CH" dirty="0"/>
          </a:p>
        </p:txBody>
      </p:sp>
      <p:sp>
        <p:nvSpPr>
          <p:cNvPr id="12" name="Textfeld 11"/>
          <p:cNvSpPr txBox="1"/>
          <p:nvPr/>
        </p:nvSpPr>
        <p:spPr>
          <a:xfrm>
            <a:off x="553562" y="4774635"/>
            <a:ext cx="10920074" cy="1200329"/>
          </a:xfrm>
          <a:prstGeom prst="rect">
            <a:avLst/>
          </a:prstGeom>
          <a:noFill/>
        </p:spPr>
        <p:txBody>
          <a:bodyPr wrap="square" rtlCol="0">
            <a:spAutoFit/>
          </a:bodyPr>
          <a:lstStyle/>
          <a:p>
            <a:r>
              <a:rPr lang="en-US" sz="2400" b="1" dirty="0"/>
              <a:t>These recommendations do not constitute FAI/CIAM regulations. The purpose of the </a:t>
            </a:r>
            <a:r>
              <a:rPr lang="en-US" sz="2400" b="1" dirty="0" smtClean="0"/>
              <a:t>presentation </a:t>
            </a:r>
            <a:r>
              <a:rPr lang="en-US" sz="2400" b="1" dirty="0"/>
              <a:t>is to provide national model aviation </a:t>
            </a:r>
            <a:r>
              <a:rPr lang="en-US" sz="2400" b="1" dirty="0" err="1" smtClean="0"/>
              <a:t>organisations</a:t>
            </a:r>
            <a:r>
              <a:rPr lang="en-US" sz="2400" b="1" dirty="0" smtClean="0"/>
              <a:t> </a:t>
            </a:r>
            <a:r>
              <a:rPr lang="en-US" sz="2400" b="1" dirty="0"/>
              <a:t>with guidance on the uniform training of judges for the evaluation of F2B </a:t>
            </a:r>
            <a:r>
              <a:rPr lang="en-US" sz="2400" b="1" dirty="0" smtClean="0"/>
              <a:t>flights.</a:t>
            </a:r>
            <a:endParaRPr lang="de-CH" sz="2400" b="1" dirty="0"/>
          </a:p>
        </p:txBody>
      </p:sp>
    </p:spTree>
    <p:extLst>
      <p:ext uri="{BB962C8B-B14F-4D97-AF65-F5344CB8AC3E}">
        <p14:creationId xmlns:p14="http://schemas.microsoft.com/office/powerpoint/2010/main" val="19328430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20</a:t>
            </a:fld>
            <a:endParaRPr lang="de-CH" dirty="0"/>
          </a:p>
        </p:txBody>
      </p:sp>
      <p:sp>
        <p:nvSpPr>
          <p:cNvPr id="11" name="Textfeld 10"/>
          <p:cNvSpPr txBox="1"/>
          <p:nvPr/>
        </p:nvSpPr>
        <p:spPr>
          <a:xfrm>
            <a:off x="5722486" y="108000"/>
            <a:ext cx="6311469" cy="461665"/>
          </a:xfrm>
          <a:prstGeom prst="rect">
            <a:avLst/>
          </a:prstGeom>
          <a:noFill/>
        </p:spPr>
        <p:txBody>
          <a:bodyPr wrap="square" rtlCol="0">
            <a:spAutoFit/>
          </a:bodyPr>
          <a:lstStyle/>
          <a:p>
            <a:pPr algn="ctr"/>
            <a:r>
              <a:rPr lang="en-US" sz="2400" b="1" dirty="0"/>
              <a:t>Two consecutive overhead eight </a:t>
            </a:r>
            <a:r>
              <a:rPr lang="en-US" sz="2400" dirty="0"/>
              <a:t>(Rule 4.2.15.15)</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3467403509"/>
              </p:ext>
            </p:extLst>
          </p:nvPr>
        </p:nvGraphicFramePr>
        <p:xfrm>
          <a:off x="838200" y="835216"/>
          <a:ext cx="7049262" cy="4456337"/>
        </p:xfrm>
        <a:graphic>
          <a:graphicData uri="http://schemas.openxmlformats.org/presentationml/2006/ole">
            <mc:AlternateContent xmlns:mc="http://schemas.openxmlformats.org/markup-compatibility/2006">
              <mc:Choice xmlns:v="urn:schemas-microsoft-com:vml" Requires="v">
                <p:oleObj spid="_x0000_s15007" name="CorelDRAW" r:id="rId4" imgW="5507409" imgH="3481754" progId="CorelDRAW.Graphic.12">
                  <p:embed/>
                </p:oleObj>
              </mc:Choice>
              <mc:Fallback>
                <p:oleObj name="CorelDRAW" r:id="rId4" imgW="5507409" imgH="3481754" progId="CorelDRAW.Graphic.12">
                  <p:embed/>
                  <p:pic>
                    <p:nvPicPr>
                      <p:cNvPr id="0" name=""/>
                      <p:cNvPicPr/>
                      <p:nvPr/>
                    </p:nvPicPr>
                    <p:blipFill>
                      <a:blip r:embed="rId5"/>
                      <a:stretch>
                        <a:fillRect/>
                      </a:stretch>
                    </p:blipFill>
                    <p:spPr>
                      <a:xfrm>
                        <a:off x="838200" y="835216"/>
                        <a:ext cx="7049262" cy="4456337"/>
                      </a:xfrm>
                      <a:prstGeom prst="rect">
                        <a:avLst/>
                      </a:prstGeom>
                    </p:spPr>
                  </p:pic>
                </p:oleObj>
              </mc:Fallback>
            </mc:AlternateContent>
          </a:graphicData>
        </a:graphic>
      </p:graphicFrame>
      <p:sp>
        <p:nvSpPr>
          <p:cNvPr id="7" name="Textfeld 6"/>
          <p:cNvSpPr txBox="1"/>
          <p:nvPr/>
        </p:nvSpPr>
        <p:spPr>
          <a:xfrm>
            <a:off x="8024211" y="723686"/>
            <a:ext cx="3851972"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Equal sized round </a:t>
            </a:r>
            <a:r>
              <a:rPr lang="en-US" dirty="0" smtClean="0"/>
              <a:t>loops</a:t>
            </a:r>
          </a:p>
          <a:p>
            <a:pPr marL="285750" indent="-285750">
              <a:lnSpc>
                <a:spcPct val="150000"/>
              </a:lnSpc>
              <a:buFont typeface="Arial" panose="020B0604020202020204" pitchFamily="34" charset="0"/>
              <a:buChar char="•"/>
            </a:pPr>
            <a:r>
              <a:rPr lang="en-US" dirty="0" smtClean="0">
                <a:solidFill>
                  <a:srgbClr val="FF0000"/>
                </a:solidFill>
              </a:rPr>
              <a:t>Lowest </a:t>
            </a:r>
            <a:r>
              <a:rPr lang="en-US" dirty="0">
                <a:solidFill>
                  <a:srgbClr val="FF0000"/>
                </a:solidFill>
              </a:rPr>
              <a:t>points 45° </a:t>
            </a:r>
            <a:r>
              <a:rPr lang="en-US" dirty="0"/>
              <a:t>line </a:t>
            </a:r>
            <a:r>
              <a:rPr lang="en-US" dirty="0" smtClean="0"/>
              <a:t>angle</a:t>
            </a:r>
          </a:p>
          <a:p>
            <a:pPr marL="285750" indent="-285750">
              <a:lnSpc>
                <a:spcPct val="150000"/>
              </a:lnSpc>
              <a:buFont typeface="Arial" panose="020B0604020202020204" pitchFamily="34" charset="0"/>
              <a:buChar char="•"/>
            </a:pPr>
            <a:r>
              <a:rPr lang="en-US" dirty="0" smtClean="0"/>
              <a:t>Start/end </a:t>
            </a:r>
            <a:r>
              <a:rPr lang="en-US" dirty="0"/>
              <a:t>at 90° line </a:t>
            </a:r>
            <a:r>
              <a:rPr lang="en-US" dirty="0" smtClean="0"/>
              <a:t>angle</a:t>
            </a:r>
          </a:p>
          <a:p>
            <a:pPr marL="285750" indent="-285750">
              <a:lnSpc>
                <a:spcPct val="150000"/>
              </a:lnSpc>
              <a:buFont typeface="Arial" panose="020B0604020202020204" pitchFamily="34" charset="0"/>
              <a:buChar char="•"/>
            </a:pPr>
            <a:r>
              <a:rPr lang="en-US" dirty="0" smtClean="0"/>
              <a:t>Axis </a:t>
            </a:r>
            <a:r>
              <a:rPr lang="en-US" dirty="0"/>
              <a:t>of eights </a:t>
            </a:r>
            <a:r>
              <a:rPr lang="en-US" dirty="0">
                <a:solidFill>
                  <a:srgbClr val="FF0000"/>
                </a:solidFill>
              </a:rPr>
              <a:t>90° to Wingover </a:t>
            </a:r>
            <a:r>
              <a:rPr lang="en-US" dirty="0" smtClean="0">
                <a:solidFill>
                  <a:srgbClr val="FF0000"/>
                </a:solidFill>
              </a:rPr>
              <a:t>Path</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In </a:t>
            </a:r>
            <a:r>
              <a:rPr lang="en-US" dirty="0"/>
              <a:t>the crossing </a:t>
            </a:r>
            <a:r>
              <a:rPr lang="en-US" dirty="0">
                <a:solidFill>
                  <a:srgbClr val="FF0000"/>
                </a:solidFill>
              </a:rPr>
              <a:t>very short </a:t>
            </a:r>
            <a:r>
              <a:rPr lang="en-US" dirty="0"/>
              <a:t>along  Wingover </a:t>
            </a:r>
            <a:r>
              <a:rPr lang="en-US" dirty="0" smtClean="0"/>
              <a:t>Path</a:t>
            </a:r>
          </a:p>
          <a:p>
            <a:pPr marL="285750" indent="-285750">
              <a:lnSpc>
                <a:spcPct val="150000"/>
              </a:lnSpc>
              <a:buFont typeface="Arial" panose="020B0604020202020204" pitchFamily="34" charset="0"/>
              <a:buChar char="•"/>
            </a:pPr>
            <a:r>
              <a:rPr lang="en-US" dirty="0" err="1" smtClean="0"/>
              <a:t>Manoeuvre</a:t>
            </a:r>
            <a:r>
              <a:rPr lang="en-US" dirty="0" smtClean="0"/>
              <a:t> </a:t>
            </a:r>
            <a:r>
              <a:rPr lang="en-US" dirty="0"/>
              <a:t>left/right </a:t>
            </a:r>
            <a:r>
              <a:rPr lang="en-US" dirty="0" smtClean="0">
                <a:solidFill>
                  <a:srgbClr val="FF0000"/>
                </a:solidFill>
              </a:rPr>
              <a:t>symmetrical</a:t>
            </a:r>
          </a:p>
          <a:p>
            <a:pPr marL="285750" indent="-285750">
              <a:lnSpc>
                <a:spcPct val="150000"/>
              </a:lnSpc>
              <a:buFont typeface="Arial" panose="020B0604020202020204" pitchFamily="34" charset="0"/>
              <a:buChar char="•"/>
            </a:pPr>
            <a:r>
              <a:rPr lang="en-US" dirty="0" err="1" smtClean="0"/>
              <a:t>Manoeuvre</a:t>
            </a:r>
            <a:r>
              <a:rPr lang="en-US" dirty="0" smtClean="0"/>
              <a:t> </a:t>
            </a:r>
            <a:r>
              <a:rPr lang="en-US" dirty="0"/>
              <a:t>front/rear </a:t>
            </a:r>
            <a:r>
              <a:rPr lang="en-US" dirty="0" smtClean="0">
                <a:solidFill>
                  <a:srgbClr val="FF0000"/>
                </a:solidFill>
              </a:rPr>
              <a:t>symmetrical</a:t>
            </a:r>
          </a:p>
          <a:p>
            <a:pPr marL="285750" indent="-285750">
              <a:lnSpc>
                <a:spcPct val="150000"/>
              </a:lnSpc>
              <a:buFont typeface="Arial" panose="020B0604020202020204" pitchFamily="34" charset="0"/>
              <a:buChar char="•"/>
            </a:pPr>
            <a:r>
              <a:rPr lang="en-US" dirty="0" smtClean="0"/>
              <a:t>Both </a:t>
            </a:r>
            <a:r>
              <a:rPr lang="en-US" dirty="0"/>
              <a:t>eights at the </a:t>
            </a:r>
            <a:r>
              <a:rPr lang="en-US" dirty="0">
                <a:solidFill>
                  <a:srgbClr val="FF0000"/>
                </a:solidFill>
              </a:rPr>
              <a:t>same place</a:t>
            </a:r>
            <a:endParaRPr lang="de-CH" dirty="0">
              <a:solidFill>
                <a:srgbClr val="FF0000"/>
              </a:solidFill>
            </a:endParaRPr>
          </a:p>
        </p:txBody>
      </p:sp>
    </p:spTree>
    <p:extLst>
      <p:ext uri="{BB962C8B-B14F-4D97-AF65-F5344CB8AC3E}">
        <p14:creationId xmlns:p14="http://schemas.microsoft.com/office/powerpoint/2010/main" val="304792925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21</a:t>
            </a:fld>
            <a:endParaRPr lang="de-CH" dirty="0"/>
          </a:p>
        </p:txBody>
      </p:sp>
      <p:sp>
        <p:nvSpPr>
          <p:cNvPr id="11" name="Textfeld 10"/>
          <p:cNvSpPr txBox="1"/>
          <p:nvPr/>
        </p:nvSpPr>
        <p:spPr>
          <a:xfrm>
            <a:off x="6301801" y="108000"/>
            <a:ext cx="5730737" cy="461665"/>
          </a:xfrm>
          <a:prstGeom prst="rect">
            <a:avLst/>
          </a:prstGeom>
          <a:noFill/>
        </p:spPr>
        <p:txBody>
          <a:bodyPr wrap="square" rtlCol="0">
            <a:spAutoFit/>
          </a:bodyPr>
          <a:lstStyle/>
          <a:p>
            <a:pPr algn="ctr"/>
            <a:r>
              <a:rPr lang="en-US" sz="2400" b="1" dirty="0"/>
              <a:t>Four-leaf clover </a:t>
            </a:r>
            <a:r>
              <a:rPr lang="de-CH" sz="2400" b="1" dirty="0"/>
              <a:t>manoeuvre</a:t>
            </a:r>
            <a:r>
              <a:rPr lang="en-US" sz="2400" b="1" dirty="0"/>
              <a:t> </a:t>
            </a:r>
            <a:r>
              <a:rPr lang="en-US" sz="2400" dirty="0"/>
              <a:t>(Rule 4.2.15.16) </a:t>
            </a:r>
            <a:endParaRPr lang="de-CH" sz="2400" dirty="0"/>
          </a:p>
        </p:txBody>
      </p:sp>
      <p:pic>
        <p:nvPicPr>
          <p:cNvPr id="8" name="Grafik 7"/>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71073"/>
            <a:ext cx="5057775" cy="4800600"/>
          </a:xfrm>
          <a:prstGeom prst="rect">
            <a:avLst/>
          </a:prstGeom>
          <a:noFill/>
          <a:ln>
            <a:noFill/>
          </a:ln>
        </p:spPr>
      </p:pic>
      <p:sp>
        <p:nvSpPr>
          <p:cNvPr id="2" name="Textfeld 1"/>
          <p:cNvSpPr txBox="1"/>
          <p:nvPr/>
        </p:nvSpPr>
        <p:spPr>
          <a:xfrm>
            <a:off x="6466114" y="862066"/>
            <a:ext cx="5303520" cy="5124480"/>
          </a:xfrm>
          <a:prstGeom prst="rect">
            <a:avLst/>
          </a:prstGeom>
          <a:noFill/>
        </p:spPr>
        <p:txBody>
          <a:bodyPr wrap="square" rtlCol="0">
            <a:spAutoFit/>
          </a:bodyPr>
          <a:lstStyle/>
          <a:p>
            <a:pPr marL="285750" indent="-285750">
              <a:lnSpc>
                <a:spcPct val="150000"/>
              </a:lnSpc>
              <a:spcAft>
                <a:spcPts val="1200"/>
              </a:spcAft>
              <a:buFont typeface="Arial" panose="020B0604020202020204" pitchFamily="34" charset="0"/>
              <a:buChar char="•"/>
            </a:pPr>
            <a:r>
              <a:rPr lang="en-US" dirty="0"/>
              <a:t>4 circular approx. ¾ loops of the </a:t>
            </a:r>
            <a:r>
              <a:rPr lang="en-US" dirty="0">
                <a:solidFill>
                  <a:srgbClr val="FF0000"/>
                </a:solidFill>
              </a:rPr>
              <a:t>same size</a:t>
            </a:r>
            <a:r>
              <a:rPr lang="en-US" dirty="0" smtClean="0"/>
              <a:t>.</a:t>
            </a:r>
          </a:p>
          <a:p>
            <a:pPr marL="285750" indent="-285750">
              <a:buFont typeface="Arial" panose="020B0604020202020204" pitchFamily="34" charset="0"/>
              <a:buChar char="•"/>
            </a:pPr>
            <a:r>
              <a:rPr lang="en-US" dirty="0"/>
              <a:t>At the pilot's option and without prior notice to the </a:t>
            </a:r>
            <a:r>
              <a:rPr lang="en-US" dirty="0" smtClean="0"/>
              <a:t>judges the rule </a:t>
            </a:r>
            <a:r>
              <a:rPr lang="en-US" dirty="0"/>
              <a:t>allows the </a:t>
            </a:r>
            <a:r>
              <a:rPr lang="en-US" dirty="0" smtClean="0"/>
              <a:t>entry into the </a:t>
            </a:r>
            <a:r>
              <a:rPr lang="en-US" dirty="0" err="1"/>
              <a:t>manoeuvre</a:t>
            </a:r>
            <a:r>
              <a:rPr lang="en-US" dirty="0"/>
              <a:t> from the </a:t>
            </a:r>
            <a:r>
              <a:rPr lang="en-US" dirty="0" smtClean="0">
                <a:solidFill>
                  <a:srgbClr val="FF0000"/>
                </a:solidFill>
              </a:rPr>
              <a:t>base</a:t>
            </a:r>
            <a:r>
              <a:rPr lang="en-US" dirty="0" smtClean="0"/>
              <a:t> </a:t>
            </a:r>
            <a:r>
              <a:rPr lang="en-US" b="1" u="sng" dirty="0">
                <a:solidFill>
                  <a:srgbClr val="FF0000"/>
                </a:solidFill>
              </a:rPr>
              <a:t>or,</a:t>
            </a:r>
            <a:r>
              <a:rPr lang="en-US" dirty="0"/>
              <a:t> as before, </a:t>
            </a:r>
            <a:r>
              <a:rPr lang="en-US" dirty="0">
                <a:solidFill>
                  <a:srgbClr val="FF0000"/>
                </a:solidFill>
              </a:rPr>
              <a:t>from above </a:t>
            </a:r>
            <a:r>
              <a:rPr lang="en-US" dirty="0"/>
              <a:t>at </a:t>
            </a:r>
            <a:r>
              <a:rPr lang="en-US" dirty="0" smtClean="0"/>
              <a:t>a suitable </a:t>
            </a:r>
            <a:r>
              <a:rPr lang="en-US" dirty="0"/>
              <a:t>altitude </a:t>
            </a:r>
            <a:r>
              <a:rPr lang="en-US" dirty="0" smtClean="0"/>
              <a:t>allowing the </a:t>
            </a:r>
            <a:r>
              <a:rPr lang="en-US" dirty="0"/>
              <a:t>correct execution of the first loop</a:t>
            </a:r>
            <a:r>
              <a:rPr lang="en-US" dirty="0" smtClean="0"/>
              <a:t>.</a:t>
            </a:r>
          </a:p>
          <a:p>
            <a:pPr marL="285750" indent="-285750">
              <a:lnSpc>
                <a:spcPct val="150000"/>
              </a:lnSpc>
              <a:spcAft>
                <a:spcPts val="1200"/>
              </a:spcAft>
              <a:buFont typeface="Arial" panose="020B0604020202020204" pitchFamily="34" charset="0"/>
              <a:buChar char="•"/>
            </a:pPr>
            <a:r>
              <a:rPr lang="en-US" dirty="0" smtClean="0"/>
              <a:t>Upper </a:t>
            </a:r>
            <a:r>
              <a:rPr lang="en-US" dirty="0"/>
              <a:t>loops </a:t>
            </a:r>
            <a:r>
              <a:rPr lang="en-US" dirty="0">
                <a:solidFill>
                  <a:srgbClr val="FF0000"/>
                </a:solidFill>
              </a:rPr>
              <a:t>tangential to the 90° wingover path</a:t>
            </a:r>
            <a:r>
              <a:rPr lang="en-US" dirty="0" smtClean="0"/>
              <a:t>.</a:t>
            </a:r>
          </a:p>
          <a:p>
            <a:pPr marL="285750" indent="-285750">
              <a:buFont typeface="Arial" panose="020B0604020202020204" pitchFamily="34" charset="0"/>
              <a:buChar char="•"/>
            </a:pPr>
            <a:r>
              <a:rPr lang="en-US" dirty="0" smtClean="0"/>
              <a:t>"</a:t>
            </a:r>
            <a:r>
              <a:rPr lang="en-US" dirty="0"/>
              <a:t>Horizontal" connecting lines </a:t>
            </a:r>
            <a:r>
              <a:rPr lang="en-US" dirty="0">
                <a:solidFill>
                  <a:srgbClr val="FF0000"/>
                </a:solidFill>
              </a:rPr>
              <a:t>along a great circle track inclined upwards by 45</a:t>
            </a:r>
            <a:r>
              <a:rPr lang="en-US" dirty="0" smtClean="0"/>
              <a:t>°.</a:t>
            </a:r>
          </a:p>
          <a:p>
            <a:pPr marL="285750" indent="-285750">
              <a:lnSpc>
                <a:spcPct val="150000"/>
              </a:lnSpc>
              <a:spcAft>
                <a:spcPts val="1200"/>
              </a:spcAft>
              <a:buFont typeface="Arial" panose="020B0604020202020204" pitchFamily="34" charset="0"/>
              <a:buChar char="•"/>
            </a:pPr>
            <a:r>
              <a:rPr lang="en-US" dirty="0" smtClean="0"/>
              <a:t>Lower </a:t>
            </a:r>
            <a:r>
              <a:rPr lang="en-US" dirty="0"/>
              <a:t>loops </a:t>
            </a:r>
            <a:r>
              <a:rPr lang="en-US" dirty="0">
                <a:solidFill>
                  <a:srgbClr val="FF0000"/>
                </a:solidFill>
              </a:rPr>
              <a:t>tangential to the base and vertical axis</a:t>
            </a:r>
            <a:r>
              <a:rPr lang="en-US" dirty="0" smtClean="0"/>
              <a:t>.</a:t>
            </a:r>
          </a:p>
          <a:p>
            <a:pPr marL="285750" indent="-285750">
              <a:buFont typeface="Arial" panose="020B0604020202020204" pitchFamily="34" charset="0"/>
              <a:buChar char="•"/>
            </a:pPr>
            <a:r>
              <a:rPr lang="en-US" dirty="0" smtClean="0"/>
              <a:t>Vertical </a:t>
            </a:r>
            <a:r>
              <a:rPr lang="en-US" dirty="0"/>
              <a:t>connecting lines </a:t>
            </a:r>
            <a:r>
              <a:rPr lang="en-US" dirty="0">
                <a:solidFill>
                  <a:srgbClr val="FF0000"/>
                </a:solidFill>
              </a:rPr>
              <a:t>90°</a:t>
            </a:r>
            <a:r>
              <a:rPr lang="en-US" dirty="0"/>
              <a:t> perpendicular to the base</a:t>
            </a:r>
            <a:r>
              <a:rPr lang="en-US" dirty="0" smtClean="0"/>
              <a:t>.</a:t>
            </a:r>
          </a:p>
          <a:p>
            <a:pPr marL="285750" indent="-285750">
              <a:lnSpc>
                <a:spcPct val="150000"/>
              </a:lnSpc>
              <a:buFont typeface="Arial" panose="020B0604020202020204" pitchFamily="34" charset="0"/>
              <a:buChar char="•"/>
            </a:pPr>
            <a:r>
              <a:rPr lang="en-US" dirty="0" err="1" smtClean="0"/>
              <a:t>Manoeuvre</a:t>
            </a:r>
            <a:r>
              <a:rPr lang="en-US" dirty="0" smtClean="0"/>
              <a:t> </a:t>
            </a:r>
            <a:r>
              <a:rPr lang="en-US" dirty="0"/>
              <a:t>left/right </a:t>
            </a:r>
            <a:r>
              <a:rPr lang="en-US" dirty="0" smtClean="0">
                <a:solidFill>
                  <a:srgbClr val="FF0000"/>
                </a:solidFill>
              </a:rPr>
              <a:t>symmetrical</a:t>
            </a:r>
          </a:p>
          <a:p>
            <a:pPr marL="285750" indent="-285750">
              <a:lnSpc>
                <a:spcPct val="150000"/>
              </a:lnSpc>
              <a:buFont typeface="Arial" panose="020B0604020202020204" pitchFamily="34" charset="0"/>
              <a:buChar char="•"/>
            </a:pPr>
            <a:r>
              <a:rPr lang="en-US" dirty="0" err="1" smtClean="0"/>
              <a:t>Manoeuvre</a:t>
            </a:r>
            <a:r>
              <a:rPr lang="en-US" dirty="0" smtClean="0"/>
              <a:t> </a:t>
            </a:r>
            <a:r>
              <a:rPr lang="en-US" dirty="0"/>
              <a:t>upper/lower </a:t>
            </a:r>
            <a:r>
              <a:rPr lang="en-US" dirty="0">
                <a:solidFill>
                  <a:srgbClr val="FF0000"/>
                </a:solidFill>
              </a:rPr>
              <a:t>symmetrical</a:t>
            </a:r>
            <a:endParaRPr lang="de-CH" dirty="0">
              <a:solidFill>
                <a:srgbClr val="FF0000"/>
              </a:solidFill>
            </a:endParaRPr>
          </a:p>
        </p:txBody>
      </p:sp>
    </p:spTree>
    <p:extLst>
      <p:ext uri="{BB962C8B-B14F-4D97-AF65-F5344CB8AC3E}">
        <p14:creationId xmlns:p14="http://schemas.microsoft.com/office/powerpoint/2010/main" val="46456460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chemeClr val="accent6">
                <a:lumMod val="96000"/>
                <a:lumOff val="4000"/>
                <a:alpha val="23000"/>
              </a:schemeClr>
            </a:gs>
            <a:gs pos="35000">
              <a:srgbClr val="B5D2EC">
                <a:alpha val="84000"/>
              </a:srgbClr>
            </a:gs>
            <a:gs pos="40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83702" y="6356349"/>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22</a:t>
            </a:fld>
            <a:endParaRPr lang="de-CH" dirty="0"/>
          </a:p>
        </p:txBody>
      </p:sp>
      <p:sp>
        <p:nvSpPr>
          <p:cNvPr id="11" name="Textfeld 10"/>
          <p:cNvSpPr txBox="1"/>
          <p:nvPr/>
        </p:nvSpPr>
        <p:spPr>
          <a:xfrm>
            <a:off x="7344951" y="108000"/>
            <a:ext cx="4689006" cy="461665"/>
          </a:xfrm>
          <a:prstGeom prst="rect">
            <a:avLst/>
          </a:prstGeom>
          <a:noFill/>
        </p:spPr>
        <p:txBody>
          <a:bodyPr wrap="square" rtlCol="0">
            <a:spAutoFit/>
          </a:bodyPr>
          <a:lstStyle/>
          <a:p>
            <a:pPr algn="ctr"/>
            <a:r>
              <a:rPr lang="de-CH" sz="2400" dirty="0"/>
              <a:t>Landing manoeuvre (Rule 4.2.15.17) </a:t>
            </a:r>
          </a:p>
        </p:txBody>
      </p:sp>
      <p:graphicFrame>
        <p:nvGraphicFramePr>
          <p:cNvPr id="3" name="Objekt 2"/>
          <p:cNvGraphicFramePr>
            <a:graphicFrameLocks noChangeAspect="1"/>
          </p:cNvGraphicFramePr>
          <p:nvPr>
            <p:extLst>
              <p:ext uri="{D42A27DB-BD31-4B8C-83A1-F6EECF244321}">
                <p14:modId xmlns:p14="http://schemas.microsoft.com/office/powerpoint/2010/main" val="3150483562"/>
              </p:ext>
            </p:extLst>
          </p:nvPr>
        </p:nvGraphicFramePr>
        <p:xfrm>
          <a:off x="728404" y="1036721"/>
          <a:ext cx="10625396" cy="3458077"/>
        </p:xfrm>
        <a:graphic>
          <a:graphicData uri="http://schemas.openxmlformats.org/presentationml/2006/ole">
            <mc:AlternateContent xmlns:mc="http://schemas.openxmlformats.org/markup-compatibility/2006">
              <mc:Choice xmlns:v="urn:schemas-microsoft-com:vml" Requires="v">
                <p:oleObj spid="_x0000_s16031" name="CorelDRAW" r:id="rId4" imgW="5507409" imgH="1792828" progId="CorelDRAW.Graphic.12">
                  <p:embed/>
                </p:oleObj>
              </mc:Choice>
              <mc:Fallback>
                <p:oleObj name="CorelDRAW" r:id="rId4" imgW="5507409" imgH="1792828" progId="CorelDRAW.Graphic.12">
                  <p:embed/>
                  <p:pic>
                    <p:nvPicPr>
                      <p:cNvPr id="0" name=""/>
                      <p:cNvPicPr/>
                      <p:nvPr/>
                    </p:nvPicPr>
                    <p:blipFill>
                      <a:blip r:embed="rId5"/>
                      <a:stretch>
                        <a:fillRect/>
                      </a:stretch>
                    </p:blipFill>
                    <p:spPr>
                      <a:xfrm>
                        <a:off x="728404" y="1036721"/>
                        <a:ext cx="10625396" cy="3458077"/>
                      </a:xfrm>
                      <a:prstGeom prst="rect">
                        <a:avLst/>
                      </a:prstGeom>
                    </p:spPr>
                  </p:pic>
                </p:oleObj>
              </mc:Fallback>
            </mc:AlternateContent>
          </a:graphicData>
        </a:graphic>
      </p:graphicFrame>
      <p:sp>
        <p:nvSpPr>
          <p:cNvPr id="7" name="Textfeld 6"/>
          <p:cNvSpPr txBox="1"/>
          <p:nvPr/>
        </p:nvSpPr>
        <p:spPr>
          <a:xfrm>
            <a:off x="746759" y="4545873"/>
            <a:ext cx="10515600" cy="1892826"/>
          </a:xfrm>
          <a:prstGeom prst="rect">
            <a:avLst/>
          </a:prstGeom>
          <a:noFill/>
        </p:spPr>
        <p:txBody>
          <a:bodyPr wrap="square" rtlCol="0">
            <a:spAutoFit/>
          </a:bodyPr>
          <a:lstStyle/>
          <a:p>
            <a:pPr marL="285750" indent="-285750">
              <a:buFont typeface="Arial" panose="020B0604020202020204" pitchFamily="34" charset="0"/>
              <a:buChar char="•"/>
            </a:pPr>
            <a:r>
              <a:rPr lang="en-US" dirty="0"/>
              <a:t>The landing </a:t>
            </a:r>
            <a:r>
              <a:rPr lang="en-US" dirty="0" err="1"/>
              <a:t>manoeuvre</a:t>
            </a:r>
            <a:r>
              <a:rPr lang="en-US" dirty="0"/>
              <a:t> begins when the model leaves the base altitude of 1.5 m (+/- 30 cm) in </a:t>
            </a:r>
            <a:r>
              <a:rPr lang="en-US" dirty="0">
                <a:solidFill>
                  <a:srgbClr val="FF0000"/>
                </a:solidFill>
              </a:rPr>
              <a:t>power-off</a:t>
            </a:r>
            <a:r>
              <a:rPr lang="en-US" dirty="0"/>
              <a:t> condition</a:t>
            </a:r>
            <a:r>
              <a:rPr lang="en-US" dirty="0" smtClean="0"/>
              <a:t>.</a:t>
            </a:r>
          </a:p>
          <a:p>
            <a:pPr marL="285750" indent="-285750">
              <a:lnSpc>
                <a:spcPct val="150000"/>
              </a:lnSpc>
              <a:buFont typeface="Arial" panose="020B0604020202020204" pitchFamily="34" charset="0"/>
              <a:buChar char="•"/>
            </a:pPr>
            <a:r>
              <a:rPr lang="en-US" dirty="0" smtClean="0"/>
              <a:t>From </a:t>
            </a:r>
            <a:r>
              <a:rPr lang="en-US" dirty="0"/>
              <a:t>the point </a:t>
            </a:r>
            <a:r>
              <a:rPr lang="en-US" dirty="0">
                <a:solidFill>
                  <a:srgbClr val="FF0000"/>
                </a:solidFill>
              </a:rPr>
              <a:t>begin of approach </a:t>
            </a:r>
            <a:r>
              <a:rPr lang="en-US" dirty="0"/>
              <a:t>the length of the descent is </a:t>
            </a:r>
            <a:r>
              <a:rPr lang="en-US" dirty="0">
                <a:solidFill>
                  <a:srgbClr val="FF0000"/>
                </a:solidFill>
              </a:rPr>
              <a:t>1 lap until touchdown</a:t>
            </a:r>
            <a:r>
              <a:rPr lang="en-US" dirty="0" smtClean="0"/>
              <a:t>.</a:t>
            </a:r>
          </a:p>
          <a:p>
            <a:pPr marL="285750" indent="-285750">
              <a:lnSpc>
                <a:spcPct val="150000"/>
              </a:lnSpc>
              <a:buFont typeface="Arial" panose="020B0604020202020204" pitchFamily="34" charset="0"/>
              <a:buChar char="•"/>
            </a:pPr>
            <a:r>
              <a:rPr lang="en-US" dirty="0" smtClean="0"/>
              <a:t>The </a:t>
            </a:r>
            <a:r>
              <a:rPr lang="en-US" dirty="0"/>
              <a:t>descent is steady with a </a:t>
            </a:r>
            <a:r>
              <a:rPr lang="en-US" dirty="0">
                <a:solidFill>
                  <a:srgbClr val="FF0000"/>
                </a:solidFill>
              </a:rPr>
              <a:t>constant angle of approach. </a:t>
            </a:r>
            <a:endParaRPr lang="en-US" dirty="0" smtClean="0">
              <a:solidFill>
                <a:srgbClr val="FF0000"/>
              </a:solidFill>
            </a:endParaRPr>
          </a:p>
          <a:p>
            <a:pPr marL="285750" indent="-285750">
              <a:lnSpc>
                <a:spcPct val="150000"/>
              </a:lnSpc>
              <a:buFont typeface="Arial" panose="020B0604020202020204" pitchFamily="34" charset="0"/>
              <a:buChar char="•"/>
            </a:pPr>
            <a:r>
              <a:rPr lang="en-US" dirty="0" smtClean="0"/>
              <a:t>The </a:t>
            </a:r>
            <a:r>
              <a:rPr lang="en-US" dirty="0" err="1"/>
              <a:t>manoeuvre</a:t>
            </a:r>
            <a:r>
              <a:rPr lang="en-US" dirty="0"/>
              <a:t>, and thus the flight, ends when </a:t>
            </a:r>
            <a:r>
              <a:rPr lang="en-US" dirty="0">
                <a:solidFill>
                  <a:srgbClr val="FF0000"/>
                </a:solidFill>
              </a:rPr>
              <a:t>the model comes to a standstill</a:t>
            </a:r>
            <a:r>
              <a:rPr lang="en-US" dirty="0"/>
              <a:t>.</a:t>
            </a:r>
            <a:endParaRPr lang="de-CH" dirty="0"/>
          </a:p>
        </p:txBody>
      </p:sp>
    </p:spTree>
    <p:extLst>
      <p:ext uri="{BB962C8B-B14F-4D97-AF65-F5344CB8AC3E}">
        <p14:creationId xmlns:p14="http://schemas.microsoft.com/office/powerpoint/2010/main" val="147831536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159471" y="3138755"/>
            <a:ext cx="7716253" cy="2822986"/>
          </a:xfrm>
        </p:spPr>
        <p:txBody>
          <a:bodyPr>
            <a:normAutofit fontScale="25000" lnSpcReduction="20000"/>
          </a:bodyPr>
          <a:lstStyle/>
          <a:p>
            <a:pPr algn="l" hangingPunct="0">
              <a:lnSpc>
                <a:spcPct val="170000"/>
              </a:lnSpc>
              <a:spcBef>
                <a:spcPts val="0"/>
              </a:spcBef>
            </a:pPr>
            <a:r>
              <a:rPr lang="en-GB" sz="9600" b="1" dirty="0"/>
              <a:t>ANNEX 4 B  </a:t>
            </a:r>
            <a:r>
              <a:rPr lang="en-GB" sz="9600" dirty="0"/>
              <a:t>- </a:t>
            </a:r>
            <a:r>
              <a:rPr lang="en-GB" sz="9600" b="1" dirty="0"/>
              <a:t>CLASS F2B  AEROBATICS JUDGES’ GUIDE</a:t>
            </a:r>
          </a:p>
          <a:p>
            <a:pPr algn="l" hangingPunct="0">
              <a:lnSpc>
                <a:spcPct val="170000"/>
              </a:lnSpc>
              <a:spcBef>
                <a:spcPts val="0"/>
              </a:spcBef>
            </a:pPr>
            <a:r>
              <a:rPr lang="en-US" sz="9600" dirty="0"/>
              <a:t>The regulations in the F2B Judges' Guide in the FAI Sporting Code support the national model flying </a:t>
            </a:r>
            <a:r>
              <a:rPr lang="en-US" sz="9600" dirty="0" err="1"/>
              <a:t>organisations</a:t>
            </a:r>
            <a:r>
              <a:rPr lang="en-US" sz="9600" dirty="0"/>
              <a:t> in their efforts to </a:t>
            </a:r>
            <a:r>
              <a:rPr lang="en-US" sz="9600" dirty="0" err="1"/>
              <a:t>standardise</a:t>
            </a:r>
            <a:r>
              <a:rPr lang="en-US" sz="9600" dirty="0"/>
              <a:t> the training of F2B judges.  </a:t>
            </a:r>
            <a:r>
              <a:rPr lang="de-CH" sz="9600" dirty="0"/>
              <a:t> </a:t>
            </a:r>
          </a:p>
          <a:p>
            <a:endParaRPr lang="de-CH" dirty="0"/>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23</a:t>
            </a:fld>
            <a:endParaRPr lang="de-CH" dirty="0"/>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21636" t="3045" r="8001" b="-3045"/>
          <a:stretch/>
        </p:blipFill>
        <p:spPr>
          <a:xfrm>
            <a:off x="216568" y="215757"/>
            <a:ext cx="3597442" cy="5845996"/>
          </a:xfrm>
          <a:prstGeom prst="rect">
            <a:avLst/>
          </a:prstGeom>
        </p:spPr>
      </p:pic>
      <p:sp>
        <p:nvSpPr>
          <p:cNvPr id="2" name="Textfeld 1"/>
          <p:cNvSpPr txBox="1"/>
          <p:nvPr/>
        </p:nvSpPr>
        <p:spPr>
          <a:xfrm>
            <a:off x="4043190" y="319490"/>
            <a:ext cx="6103345" cy="584775"/>
          </a:xfrm>
          <a:prstGeom prst="rect">
            <a:avLst/>
          </a:prstGeom>
          <a:noFill/>
        </p:spPr>
        <p:txBody>
          <a:bodyPr wrap="square" rtlCol="0">
            <a:spAutoFit/>
          </a:bodyPr>
          <a:lstStyle/>
          <a:p>
            <a:r>
              <a:rPr lang="de-CH" sz="3200" b="1" dirty="0"/>
              <a:t>3. </a:t>
            </a:r>
            <a:r>
              <a:rPr lang="de-CH" sz="3200" b="1" dirty="0" err="1" smtClean="0"/>
              <a:t>Judging</a:t>
            </a:r>
            <a:endParaRPr lang="de-CH" sz="3200" b="1" dirty="0"/>
          </a:p>
        </p:txBody>
      </p:sp>
    </p:spTree>
    <p:extLst>
      <p:ext uri="{BB962C8B-B14F-4D97-AF65-F5344CB8AC3E}">
        <p14:creationId xmlns:p14="http://schemas.microsoft.com/office/powerpoint/2010/main" val="266868982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96230" y="4217001"/>
            <a:ext cx="9327929" cy="2026333"/>
          </a:xfrm>
        </p:spPr>
        <p:txBody>
          <a:bodyPr>
            <a:normAutofit fontScale="70000" lnSpcReduction="20000"/>
          </a:bodyPr>
          <a:lstStyle/>
          <a:p>
            <a:pPr>
              <a:lnSpc>
                <a:spcPct val="150000"/>
              </a:lnSpc>
            </a:pPr>
            <a:r>
              <a:rPr lang="en-US" sz="3400" b="1" dirty="0"/>
              <a:t>Regardless of the person, without consideration of previous performances and uninfluenced by the construction or technology of the model, the only task of the judge is to </a:t>
            </a:r>
            <a:r>
              <a:rPr lang="en-US" sz="3400" b="1" dirty="0" err="1"/>
              <a:t>recognise</a:t>
            </a:r>
            <a:r>
              <a:rPr lang="en-US" sz="3400" b="1" dirty="0"/>
              <a:t> deviations from the rules and to assess these as faults</a:t>
            </a:r>
            <a:r>
              <a:rPr lang="en-US" sz="3400" dirty="0"/>
              <a:t>.</a:t>
            </a:r>
            <a:endParaRPr lang="de-CH" sz="3400" dirty="0"/>
          </a:p>
          <a:p>
            <a:endParaRPr lang="de-CH" dirty="0"/>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24</a:t>
            </a:fld>
            <a:endParaRPr lang="de-CH"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783" y="769493"/>
            <a:ext cx="4314825" cy="3238500"/>
          </a:xfrm>
          <a:prstGeom prst="rect">
            <a:avLst/>
          </a:prstGeom>
        </p:spPr>
      </p:pic>
    </p:spTree>
    <p:extLst>
      <p:ext uri="{BB962C8B-B14F-4D97-AF65-F5344CB8AC3E}">
        <p14:creationId xmlns:p14="http://schemas.microsoft.com/office/powerpoint/2010/main" val="274959250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5000"/>
          </a:stretch>
        </a:blip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a:xfrm>
            <a:off x="838200" y="6356350"/>
            <a:ext cx="1475342" cy="365125"/>
          </a:xfrm>
        </p:spPr>
        <p:txBody>
          <a:bodyPr/>
          <a:lstStyle/>
          <a:p>
            <a:r>
              <a:rPr lang="de-DE" smtClean="0">
                <a:solidFill>
                  <a:schemeClr val="tx1">
                    <a:lumMod val="65000"/>
                    <a:lumOff val="35000"/>
                  </a:schemeClr>
                </a:solidFill>
              </a:rPr>
              <a:t>January 2021</a:t>
            </a:r>
            <a:endParaRPr lang="de-CH" dirty="0">
              <a:solidFill>
                <a:schemeClr val="tx1">
                  <a:lumMod val="65000"/>
                  <a:lumOff val="35000"/>
                </a:schemeClr>
              </a:solidFill>
            </a:endParaRPr>
          </a:p>
        </p:txBody>
      </p:sp>
      <p:sp>
        <p:nvSpPr>
          <p:cNvPr id="83" name="Fußzeilenplatzhalter 82"/>
          <p:cNvSpPr>
            <a:spLocks noGrp="1"/>
          </p:cNvSpPr>
          <p:nvPr>
            <p:ph type="ftr" sz="quarter" idx="11"/>
          </p:nvPr>
        </p:nvSpPr>
        <p:spPr>
          <a:xfrm>
            <a:off x="5260906" y="6346519"/>
            <a:ext cx="2545612" cy="365125"/>
          </a:xfrm>
        </p:spPr>
        <p:txBody>
          <a:bodyPr/>
          <a:lstStyle/>
          <a:p>
            <a:r>
              <a:rPr lang="de-DE" smtClean="0"/>
              <a:t>F2B Judging Recommendations 2021</a:t>
            </a:r>
            <a:endParaRPr lang="de-CH" dirty="0">
              <a:solidFill>
                <a:schemeClr val="tx1">
                  <a:lumMod val="65000"/>
                  <a:lumOff val="35000"/>
                </a:schemeClr>
              </a:solidFill>
            </a:endParaRPr>
          </a:p>
        </p:txBody>
      </p:sp>
      <p:sp>
        <p:nvSpPr>
          <p:cNvPr id="84" name="Foliennummernplatzhalter 83"/>
          <p:cNvSpPr>
            <a:spLocks noGrp="1"/>
          </p:cNvSpPr>
          <p:nvPr>
            <p:ph type="sldNum" sz="quarter" idx="12"/>
          </p:nvPr>
        </p:nvSpPr>
        <p:spPr>
          <a:xfrm>
            <a:off x="10807546" y="6356350"/>
            <a:ext cx="546253" cy="365125"/>
          </a:xfrm>
        </p:spPr>
        <p:txBody>
          <a:bodyPr/>
          <a:lstStyle/>
          <a:p>
            <a:fld id="{B4A00A18-D286-4678-8428-61D7CDEC32E1}" type="slidenum">
              <a:rPr lang="de-CH" smtClean="0">
                <a:solidFill>
                  <a:schemeClr val="tx1">
                    <a:lumMod val="65000"/>
                    <a:lumOff val="35000"/>
                  </a:schemeClr>
                </a:solidFill>
              </a:rPr>
              <a:t>25</a:t>
            </a:fld>
            <a:endParaRPr lang="de-CH" dirty="0">
              <a:solidFill>
                <a:schemeClr val="tx1">
                  <a:lumMod val="65000"/>
                  <a:lumOff val="35000"/>
                </a:schemeClr>
              </a:solidFill>
            </a:endParaRPr>
          </a:p>
        </p:txBody>
      </p:sp>
      <p:sp>
        <p:nvSpPr>
          <p:cNvPr id="3" name="Textfeld 2"/>
          <p:cNvSpPr txBox="1"/>
          <p:nvPr/>
        </p:nvSpPr>
        <p:spPr>
          <a:xfrm>
            <a:off x="7929359" y="4820926"/>
            <a:ext cx="4126230" cy="1569660"/>
          </a:xfrm>
          <a:prstGeom prst="rect">
            <a:avLst/>
          </a:prstGeom>
          <a:noFill/>
        </p:spPr>
        <p:txBody>
          <a:bodyPr wrap="square" rtlCol="0">
            <a:spAutoFit/>
          </a:bodyPr>
          <a:lstStyle/>
          <a:p>
            <a:r>
              <a:rPr lang="en-US" sz="2400" b="1" dirty="0">
                <a:solidFill>
                  <a:schemeClr val="bg1"/>
                </a:solidFill>
              </a:rPr>
              <a:t>Simplified display of frequently observed deviations from the "right path</a:t>
            </a:r>
            <a:r>
              <a:rPr lang="en-US" sz="2400" b="1" dirty="0" smtClean="0">
                <a:solidFill>
                  <a:schemeClr val="bg1"/>
                </a:solidFill>
              </a:rPr>
              <a:t>".</a:t>
            </a:r>
            <a:r>
              <a:rPr lang="de-CH" sz="2400" b="1" dirty="0" smtClean="0">
                <a:solidFill>
                  <a:schemeClr val="bg1"/>
                </a:solidFill>
              </a:rPr>
              <a:t> </a:t>
            </a:r>
            <a:endParaRPr lang="de-CH" dirty="0"/>
          </a:p>
        </p:txBody>
      </p:sp>
      <p:sp>
        <p:nvSpPr>
          <p:cNvPr id="2" name="Rechteck 1"/>
          <p:cNvSpPr/>
          <p:nvPr/>
        </p:nvSpPr>
        <p:spPr>
          <a:xfrm>
            <a:off x="13376" y="77666"/>
            <a:ext cx="2878096" cy="584775"/>
          </a:xfrm>
          <a:prstGeom prst="rect">
            <a:avLst/>
          </a:prstGeom>
        </p:spPr>
        <p:txBody>
          <a:bodyPr wrap="none">
            <a:spAutoFit/>
          </a:bodyPr>
          <a:lstStyle/>
          <a:p>
            <a:r>
              <a:rPr lang="de-CH" sz="3200" b="1" dirty="0">
                <a:solidFill>
                  <a:schemeClr val="bg1"/>
                </a:solidFill>
              </a:rPr>
              <a:t>4. </a:t>
            </a:r>
            <a:r>
              <a:rPr lang="de-CH" sz="3200" b="1" dirty="0" err="1" smtClean="0">
                <a:solidFill>
                  <a:schemeClr val="bg1"/>
                </a:solidFill>
              </a:rPr>
              <a:t>Typical</a:t>
            </a:r>
            <a:r>
              <a:rPr lang="de-CH" sz="3200" b="1" dirty="0" smtClean="0">
                <a:solidFill>
                  <a:schemeClr val="bg1"/>
                </a:solidFill>
              </a:rPr>
              <a:t> Errors</a:t>
            </a:r>
            <a:endParaRPr lang="de-CH" sz="3200" b="1" dirty="0">
              <a:solidFill>
                <a:schemeClr val="bg1"/>
              </a:solidFill>
            </a:endParaRPr>
          </a:p>
        </p:txBody>
      </p:sp>
    </p:spTree>
    <p:extLst>
      <p:ext uri="{BB962C8B-B14F-4D97-AF65-F5344CB8AC3E}">
        <p14:creationId xmlns:p14="http://schemas.microsoft.com/office/powerpoint/2010/main" val="35580638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6356350"/>
            <a:ext cx="1431275" cy="365125"/>
          </a:xfrm>
        </p:spPr>
        <p:txBody>
          <a:bodyPr/>
          <a:lstStyle/>
          <a:p>
            <a:r>
              <a:rPr lang="de-DE" smtClean="0"/>
              <a:t>January 2021</a:t>
            </a:r>
            <a:endParaRPr lang="de-CH" dirty="0">
              <a:solidFill>
                <a:schemeClr val="tx1">
                  <a:lumMod val="65000"/>
                  <a:lumOff val="35000"/>
                </a:schemeClr>
              </a:solidFill>
            </a:endParaRPr>
          </a:p>
        </p:txBody>
      </p:sp>
      <p:sp>
        <p:nvSpPr>
          <p:cNvPr id="5" name="Fußzeilenplatzhalter 4"/>
          <p:cNvSpPr>
            <a:spLocks noGrp="1"/>
          </p:cNvSpPr>
          <p:nvPr>
            <p:ph type="ftr" sz="quarter" idx="11"/>
          </p:nvPr>
        </p:nvSpPr>
        <p:spPr>
          <a:xfrm>
            <a:off x="4872549" y="6356350"/>
            <a:ext cx="2659274" cy="365125"/>
          </a:xfrm>
        </p:spPr>
        <p:txBody>
          <a:bodyPr/>
          <a:lstStyle/>
          <a:p>
            <a:r>
              <a:rPr lang="de-DE" dirty="0" smtClean="0"/>
              <a:t>F2B </a:t>
            </a:r>
            <a:r>
              <a:rPr lang="de-DE" dirty="0" err="1" smtClean="0"/>
              <a:t>Judging</a:t>
            </a:r>
            <a:r>
              <a:rPr lang="de-DE" dirty="0" smtClean="0"/>
              <a:t> </a:t>
            </a:r>
            <a:r>
              <a:rPr lang="de-DE" dirty="0" err="1" smtClean="0"/>
              <a:t>Recommendations</a:t>
            </a:r>
            <a:r>
              <a:rPr lang="de-DE" dirty="0" smtClean="0"/>
              <a:t> 2021</a:t>
            </a:r>
            <a:endParaRPr lang="de-CH" dirty="0">
              <a:solidFill>
                <a:schemeClr val="tx1">
                  <a:lumMod val="65000"/>
                  <a:lumOff val="35000"/>
                </a:schemeClr>
              </a:solidFill>
            </a:endParaRPr>
          </a:p>
        </p:txBody>
      </p:sp>
      <p:sp>
        <p:nvSpPr>
          <p:cNvPr id="6" name="Foliennummernplatzhalter 5"/>
          <p:cNvSpPr>
            <a:spLocks noGrp="1"/>
          </p:cNvSpPr>
          <p:nvPr>
            <p:ph type="sldNum" sz="quarter" idx="12"/>
          </p:nvPr>
        </p:nvSpPr>
        <p:spPr>
          <a:xfrm>
            <a:off x="10939748" y="6356350"/>
            <a:ext cx="414051" cy="365125"/>
          </a:xfrm>
        </p:spPr>
        <p:txBody>
          <a:bodyPr/>
          <a:lstStyle/>
          <a:p>
            <a:fld id="{B4A00A18-D286-4678-8428-61D7CDEC32E1}" type="slidenum">
              <a:rPr lang="de-CH" smtClean="0">
                <a:solidFill>
                  <a:schemeClr val="tx1">
                    <a:lumMod val="65000"/>
                    <a:lumOff val="35000"/>
                  </a:schemeClr>
                </a:solidFill>
              </a:rPr>
              <a:t>26</a:t>
            </a:fld>
            <a:endParaRPr lang="de-CH" dirty="0">
              <a:solidFill>
                <a:schemeClr val="tx1">
                  <a:lumMod val="65000"/>
                  <a:lumOff val="35000"/>
                </a:schemeClr>
              </a:solidFill>
            </a:endParaRPr>
          </a:p>
        </p:txBody>
      </p:sp>
      <p:sp>
        <p:nvSpPr>
          <p:cNvPr id="11" name="Textfeld 10"/>
          <p:cNvSpPr txBox="1"/>
          <p:nvPr/>
        </p:nvSpPr>
        <p:spPr>
          <a:xfrm>
            <a:off x="6531794" y="156210"/>
            <a:ext cx="5408761" cy="461665"/>
          </a:xfrm>
          <a:prstGeom prst="rect">
            <a:avLst/>
          </a:prstGeom>
          <a:noFill/>
        </p:spPr>
        <p:txBody>
          <a:bodyPr wrap="square" rtlCol="0">
            <a:spAutoFit/>
          </a:bodyPr>
          <a:lstStyle/>
          <a:p>
            <a:pPr algn="ctr"/>
            <a:r>
              <a:rPr lang="en-US" sz="2400" b="1" dirty="0" smtClean="0"/>
              <a:t>The hemisphere as seen from the judge</a:t>
            </a:r>
            <a:endParaRPr lang="en-US" sz="2400" b="1" dirty="0"/>
          </a:p>
        </p:txBody>
      </p:sp>
      <p:sp>
        <p:nvSpPr>
          <p:cNvPr id="12" name="Textfeld 11"/>
          <p:cNvSpPr txBox="1"/>
          <p:nvPr/>
        </p:nvSpPr>
        <p:spPr>
          <a:xfrm>
            <a:off x="7677148" y="1142910"/>
            <a:ext cx="1419225" cy="584775"/>
          </a:xfrm>
          <a:prstGeom prst="rect">
            <a:avLst/>
          </a:prstGeom>
          <a:noFill/>
        </p:spPr>
        <p:txBody>
          <a:bodyPr wrap="square" rtlCol="0">
            <a:spAutoFit/>
          </a:bodyPr>
          <a:lstStyle/>
          <a:p>
            <a:pPr algn="ctr"/>
            <a:r>
              <a:rPr lang="de-CH" sz="1600" dirty="0"/>
              <a:t>45° </a:t>
            </a:r>
            <a:r>
              <a:rPr lang="de-CH" sz="1600" dirty="0" smtClean="0"/>
              <a:t>Lines Elevation</a:t>
            </a:r>
            <a:endParaRPr lang="de-CH" sz="1600" dirty="0"/>
          </a:p>
        </p:txBody>
      </p:sp>
      <p:sp>
        <p:nvSpPr>
          <p:cNvPr id="13" name="Textfeld 12"/>
          <p:cNvSpPr txBox="1"/>
          <p:nvPr/>
        </p:nvSpPr>
        <p:spPr>
          <a:xfrm>
            <a:off x="7255885" y="3927278"/>
            <a:ext cx="1290205" cy="338554"/>
          </a:xfrm>
          <a:prstGeom prst="rect">
            <a:avLst/>
          </a:prstGeom>
          <a:noFill/>
        </p:spPr>
        <p:txBody>
          <a:bodyPr wrap="square" rtlCol="0">
            <a:spAutoFit/>
          </a:bodyPr>
          <a:lstStyle/>
          <a:p>
            <a:pPr algn="ctr"/>
            <a:r>
              <a:rPr lang="de-CH" sz="1600" dirty="0" smtClean="0"/>
              <a:t>Base1.5 </a:t>
            </a:r>
            <a:r>
              <a:rPr lang="de-CH" sz="1600" dirty="0"/>
              <a:t>m</a:t>
            </a:r>
          </a:p>
        </p:txBody>
      </p:sp>
      <p:sp>
        <p:nvSpPr>
          <p:cNvPr id="14" name="Pfeil nach unten 13"/>
          <p:cNvSpPr/>
          <p:nvPr/>
        </p:nvSpPr>
        <p:spPr>
          <a:xfrm>
            <a:off x="7531823" y="4277370"/>
            <a:ext cx="468000" cy="612000"/>
          </a:xfrm>
          <a:prstGeom prst="downArrow">
            <a:avLst>
              <a:gd name="adj1" fmla="val 40929"/>
              <a:gd name="adj2" fmla="val 658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 name="Pfeil nach oben 14"/>
          <p:cNvSpPr/>
          <p:nvPr/>
        </p:nvSpPr>
        <p:spPr>
          <a:xfrm>
            <a:off x="5866822" y="4958201"/>
            <a:ext cx="468000" cy="73099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6" name="Textfeld 15"/>
          <p:cNvSpPr txBox="1"/>
          <p:nvPr/>
        </p:nvSpPr>
        <p:spPr>
          <a:xfrm>
            <a:off x="5249105" y="5748182"/>
            <a:ext cx="1791519" cy="584775"/>
          </a:xfrm>
          <a:prstGeom prst="rect">
            <a:avLst/>
          </a:prstGeom>
          <a:noFill/>
        </p:spPr>
        <p:txBody>
          <a:bodyPr wrap="square" rtlCol="0">
            <a:spAutoFit/>
          </a:bodyPr>
          <a:lstStyle/>
          <a:p>
            <a:pPr algn="ctr"/>
            <a:r>
              <a:rPr lang="de-CH" sz="1600" dirty="0" err="1" smtClean="0"/>
              <a:t>Vertical</a:t>
            </a:r>
            <a:r>
              <a:rPr lang="de-CH" sz="1600" dirty="0" smtClean="0"/>
              <a:t> </a:t>
            </a:r>
            <a:r>
              <a:rPr lang="de-CH" sz="1600" dirty="0" err="1" smtClean="0"/>
              <a:t>Centerline</a:t>
            </a:r>
            <a:endParaRPr lang="de-CH" sz="1600" dirty="0" smtClean="0"/>
          </a:p>
          <a:p>
            <a:pPr algn="ctr"/>
            <a:r>
              <a:rPr lang="de-CH" sz="1600" dirty="0" err="1" smtClean="0"/>
              <a:t>Wingover</a:t>
            </a:r>
            <a:r>
              <a:rPr lang="de-CH" sz="1600" dirty="0" smtClean="0"/>
              <a:t> Path</a:t>
            </a:r>
            <a:endParaRPr lang="de-CH" sz="1600" dirty="0"/>
          </a:p>
        </p:txBody>
      </p:sp>
      <p:sp>
        <p:nvSpPr>
          <p:cNvPr id="18" name="Pfeil nach unten 13">
            <a:extLst>
              <a:ext uri="{FF2B5EF4-FFF2-40B4-BE49-F238E27FC236}">
                <a16:creationId xmlns="" xmlns:a16="http://schemas.microsoft.com/office/drawing/2014/main" id="{672D1811-FB13-4BF6-8480-FF94D19DA071}"/>
              </a:ext>
            </a:extLst>
          </p:cNvPr>
          <p:cNvSpPr/>
          <p:nvPr/>
        </p:nvSpPr>
        <p:spPr>
          <a:xfrm>
            <a:off x="8124825" y="1717077"/>
            <a:ext cx="468000" cy="612000"/>
          </a:xfrm>
          <a:prstGeom prst="downArrow">
            <a:avLst>
              <a:gd name="adj1" fmla="val 40929"/>
              <a:gd name="adj2" fmla="val 658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9" name="Pfeil nach unten 13">
            <a:extLst>
              <a:ext uri="{FF2B5EF4-FFF2-40B4-BE49-F238E27FC236}">
                <a16:creationId xmlns="" xmlns:a16="http://schemas.microsoft.com/office/drawing/2014/main" id="{6DE59F46-515E-4923-A86F-AAD66AF37C44}"/>
              </a:ext>
            </a:extLst>
          </p:cNvPr>
          <p:cNvSpPr/>
          <p:nvPr/>
        </p:nvSpPr>
        <p:spPr>
          <a:xfrm>
            <a:off x="5864263" y="228243"/>
            <a:ext cx="468000" cy="612000"/>
          </a:xfrm>
          <a:prstGeom prst="downArrow">
            <a:avLst>
              <a:gd name="adj1" fmla="val 40929"/>
              <a:gd name="adj2" fmla="val 658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0" name="Textfeld 19">
            <a:extLst>
              <a:ext uri="{FF2B5EF4-FFF2-40B4-BE49-F238E27FC236}">
                <a16:creationId xmlns="" xmlns:a16="http://schemas.microsoft.com/office/drawing/2014/main" id="{3C27C0E9-FA3F-482C-B405-F441FD10E6CE}"/>
              </a:ext>
            </a:extLst>
          </p:cNvPr>
          <p:cNvSpPr txBox="1"/>
          <p:nvPr/>
        </p:nvSpPr>
        <p:spPr>
          <a:xfrm>
            <a:off x="4388576" y="228587"/>
            <a:ext cx="1722424" cy="369332"/>
          </a:xfrm>
          <a:prstGeom prst="rect">
            <a:avLst/>
          </a:prstGeom>
          <a:noFill/>
        </p:spPr>
        <p:txBody>
          <a:bodyPr wrap="square" rtlCol="0">
            <a:spAutoFit/>
          </a:bodyPr>
          <a:lstStyle/>
          <a:p>
            <a:r>
              <a:rPr lang="de-CH" dirty="0" smtClean="0"/>
              <a:t>Overhead Pilot</a:t>
            </a:r>
            <a:endParaRPr lang="de-CH" dirty="0"/>
          </a:p>
        </p:txBody>
      </p:sp>
      <p:grpSp>
        <p:nvGrpSpPr>
          <p:cNvPr id="2" name="Gruppieren 1">
            <a:extLst>
              <a:ext uri="{FF2B5EF4-FFF2-40B4-BE49-F238E27FC236}">
                <a16:creationId xmlns="" xmlns:a16="http://schemas.microsoft.com/office/drawing/2014/main" id="{6C6D3903-B17F-4943-9D58-FB9C231C42CC}"/>
              </a:ext>
            </a:extLst>
          </p:cNvPr>
          <p:cNvGrpSpPr/>
          <p:nvPr/>
        </p:nvGrpSpPr>
        <p:grpSpPr>
          <a:xfrm>
            <a:off x="1553378" y="680009"/>
            <a:ext cx="9066882" cy="8498705"/>
            <a:chOff x="1553378" y="680009"/>
            <a:chExt cx="9066882" cy="8498705"/>
          </a:xfrm>
        </p:grpSpPr>
        <p:grpSp>
          <p:nvGrpSpPr>
            <p:cNvPr id="8" name="Gruppieren 7">
              <a:extLst>
                <a:ext uri="{FF2B5EF4-FFF2-40B4-BE49-F238E27FC236}">
                  <a16:creationId xmlns="" xmlns:a16="http://schemas.microsoft.com/office/drawing/2014/main" id="{431F5534-9517-4700-8EE5-0488E8BFD44E}"/>
                </a:ext>
              </a:extLst>
            </p:cNvPr>
            <p:cNvGrpSpPr/>
            <p:nvPr/>
          </p:nvGrpSpPr>
          <p:grpSpPr>
            <a:xfrm>
              <a:off x="1553378" y="680009"/>
              <a:ext cx="9066882" cy="5236049"/>
              <a:chOff x="1553378" y="680009"/>
              <a:chExt cx="9066882" cy="5236049"/>
            </a:xfrm>
          </p:grpSpPr>
          <p:grpSp>
            <p:nvGrpSpPr>
              <p:cNvPr id="21" name="Gruppieren 20">
                <a:extLst>
                  <a:ext uri="{FF2B5EF4-FFF2-40B4-BE49-F238E27FC236}">
                    <a16:creationId xmlns="" xmlns:a16="http://schemas.microsoft.com/office/drawing/2014/main" id="{6D909ADA-A474-4EB7-A02B-0A26867D8FB9}"/>
                  </a:ext>
                </a:extLst>
              </p:cNvPr>
              <p:cNvGrpSpPr/>
              <p:nvPr/>
            </p:nvGrpSpPr>
            <p:grpSpPr>
              <a:xfrm>
                <a:off x="3042784" y="680009"/>
                <a:ext cx="6084000" cy="5236049"/>
                <a:chOff x="3042783" y="617875"/>
                <a:chExt cx="6084000" cy="5421682"/>
              </a:xfrm>
            </p:grpSpPr>
            <p:cxnSp>
              <p:nvCxnSpPr>
                <p:cNvPr id="22" name="Gerader Verbinder 21">
                  <a:extLst>
                    <a:ext uri="{FF2B5EF4-FFF2-40B4-BE49-F238E27FC236}">
                      <a16:creationId xmlns="" xmlns:a16="http://schemas.microsoft.com/office/drawing/2014/main" id="{4AAA9CEB-880D-4120-9550-8BDB5E0498F6}"/>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23" name="Bogen 22">
                  <a:extLst>
                    <a:ext uri="{FF2B5EF4-FFF2-40B4-BE49-F238E27FC236}">
                      <a16:creationId xmlns="" xmlns:a16="http://schemas.microsoft.com/office/drawing/2014/main" id="{D4284207-677D-417E-9D22-D92A5842DF10}"/>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7" name="Gerader Verbinder 6">
                <a:extLst>
                  <a:ext uri="{FF2B5EF4-FFF2-40B4-BE49-F238E27FC236}">
                    <a16:creationId xmlns="" xmlns:a16="http://schemas.microsoft.com/office/drawing/2014/main" id="{EF1445C1-D3B2-459F-BDA2-F08A5AA83C92}"/>
                  </a:ext>
                </a:extLst>
              </p:cNvPr>
              <p:cNvCxnSpPr/>
              <p:nvPr/>
            </p:nvCxnSpPr>
            <p:spPr>
              <a:xfrm>
                <a:off x="1553378" y="4947184"/>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
          <p:nvSpPr>
            <p:cNvPr id="24" name="Bogen 23">
              <a:extLst>
                <a:ext uri="{FF2B5EF4-FFF2-40B4-BE49-F238E27FC236}">
                  <a16:creationId xmlns="" xmlns:a16="http://schemas.microsoft.com/office/drawing/2014/main" id="{DB5743D2-5AC7-4F41-A59A-D7AECA9A66A5}"/>
                </a:ext>
              </a:extLst>
            </p:cNvPr>
            <p:cNvSpPr/>
            <p:nvPr/>
          </p:nvSpPr>
          <p:spPr>
            <a:xfrm>
              <a:off x="1840375" y="855093"/>
              <a:ext cx="8518967" cy="8323621"/>
            </a:xfrm>
            <a:prstGeom prst="arc">
              <a:avLst>
                <a:gd name="adj1" fmla="val 10862915"/>
                <a:gd name="adj2" fmla="val 21541360"/>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grpSp>
        <p:nvGrpSpPr>
          <p:cNvPr id="25" name="Gruppieren 24">
            <a:extLst>
              <a:ext uri="{FF2B5EF4-FFF2-40B4-BE49-F238E27FC236}">
                <a16:creationId xmlns="" xmlns:a16="http://schemas.microsoft.com/office/drawing/2014/main" id="{B625FEE0-4B87-4CC5-889E-B49140EA90B4}"/>
              </a:ext>
            </a:extLst>
          </p:cNvPr>
          <p:cNvGrpSpPr/>
          <p:nvPr/>
        </p:nvGrpSpPr>
        <p:grpSpPr>
          <a:xfrm>
            <a:off x="1487624" y="1051688"/>
            <a:ext cx="2370797" cy="369332"/>
            <a:chOff x="1487624" y="1051688"/>
            <a:chExt cx="2370797" cy="369332"/>
          </a:xfrm>
        </p:grpSpPr>
        <p:sp>
          <p:nvSpPr>
            <p:cNvPr id="26" name="Rechteck 25">
              <a:extLst>
                <a:ext uri="{FF2B5EF4-FFF2-40B4-BE49-F238E27FC236}">
                  <a16:creationId xmlns="" xmlns:a16="http://schemas.microsoft.com/office/drawing/2014/main" id="{43045462-38FE-4FE6-99B7-76599F845FB9}"/>
                </a:ext>
              </a:extLst>
            </p:cNvPr>
            <p:cNvSpPr/>
            <p:nvPr/>
          </p:nvSpPr>
          <p:spPr>
            <a:xfrm>
              <a:off x="1487624" y="1051688"/>
              <a:ext cx="1749710" cy="338554"/>
            </a:xfrm>
            <a:prstGeom prst="rect">
              <a:avLst/>
            </a:prstGeom>
          </p:spPr>
          <p:txBody>
            <a:bodyPr wrap="none">
              <a:spAutoFit/>
            </a:bodyPr>
            <a:lstStyle/>
            <a:p>
              <a:r>
                <a:rPr lang="de-CH" sz="1600" dirty="0"/>
                <a:t>90° </a:t>
              </a:r>
              <a:r>
                <a:rPr lang="de-CH" sz="1600" dirty="0" err="1"/>
                <a:t>Wingover</a:t>
              </a:r>
              <a:r>
                <a:rPr lang="de-CH" sz="1600" dirty="0"/>
                <a:t> </a:t>
              </a:r>
              <a:r>
                <a:rPr lang="de-CH" sz="1600" dirty="0" smtClean="0"/>
                <a:t>Line</a:t>
              </a:r>
              <a:endParaRPr lang="de-CH" sz="1600" dirty="0"/>
            </a:p>
          </p:txBody>
        </p:sp>
        <p:cxnSp>
          <p:nvCxnSpPr>
            <p:cNvPr id="27" name="Gerade Verbindung mit Pfeil 26">
              <a:extLst>
                <a:ext uri="{FF2B5EF4-FFF2-40B4-BE49-F238E27FC236}">
                  <a16:creationId xmlns="" xmlns:a16="http://schemas.microsoft.com/office/drawing/2014/main" id="{021DE2FF-2218-47F2-8AFD-3C5D44B6B436}"/>
                </a:ext>
              </a:extLst>
            </p:cNvPr>
            <p:cNvCxnSpPr>
              <a:cxnSpLocks/>
            </p:cNvCxnSpPr>
            <p:nvPr/>
          </p:nvCxnSpPr>
          <p:spPr>
            <a:xfrm>
              <a:off x="3362649" y="1246907"/>
              <a:ext cx="495772" cy="174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134423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6" grpId="0"/>
      <p:bldP spid="18" grpId="0" animBg="1"/>
      <p:bldP spid="19"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67" name="Gerader Verbinder 66"/>
          <p:cNvCxnSpPr/>
          <p:nvPr/>
        </p:nvCxnSpPr>
        <p:spPr>
          <a:xfrm flipH="1" flipV="1">
            <a:off x="1729126" y="3119044"/>
            <a:ext cx="4382652" cy="1289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flipH="1" flipV="1">
            <a:off x="8310520" y="3118783"/>
            <a:ext cx="1671680" cy="171609"/>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flipV="1">
            <a:off x="3648891" y="3285980"/>
            <a:ext cx="6341577" cy="33432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5651117" y="4212089"/>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H="1" flipV="1">
            <a:off x="3648892" y="3616099"/>
            <a:ext cx="2019521" cy="60487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020335" cy="338554"/>
          </a:xfrm>
          <a:prstGeom prst="rect">
            <a:avLst/>
          </a:prstGeom>
          <a:noFill/>
        </p:spPr>
        <p:txBody>
          <a:bodyPr wrap="square" rtlCol="0">
            <a:spAutoFit/>
          </a:bodyPr>
          <a:lstStyle/>
          <a:p>
            <a:r>
              <a:rPr lang="de-CH" sz="1600" dirty="0">
                <a:latin typeface="Arial Black" panose="020B0A04020102020204" pitchFamily="34" charset="0"/>
              </a:rPr>
              <a:t>4.2.15.3  Take-off</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27</a:t>
            </a:fld>
            <a:endParaRPr lang="de-CH" dirty="0"/>
          </a:p>
        </p:txBody>
      </p:sp>
      <p:cxnSp>
        <p:nvCxnSpPr>
          <p:cNvPr id="11" name="Gerader Verbinder 10"/>
          <p:cNvCxnSpPr/>
          <p:nvPr/>
        </p:nvCxnSpPr>
        <p:spPr>
          <a:xfrm>
            <a:off x="6154766" y="2392326"/>
            <a:ext cx="0" cy="2191784"/>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694735" y="4368341"/>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4751592" y="4272505"/>
            <a:ext cx="140997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flipH="1" flipV="1">
            <a:off x="1761716" y="3897884"/>
            <a:ext cx="3013899" cy="37462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flipV="1">
            <a:off x="1819032" y="3604521"/>
            <a:ext cx="8731095" cy="29336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H="1" flipV="1">
            <a:off x="6096000" y="3160556"/>
            <a:ext cx="4423945" cy="48203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1729126" y="3122159"/>
            <a:ext cx="6581394"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52310" y="2945157"/>
            <a:ext cx="1175999" cy="307777"/>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1.5 m</a:t>
            </a:r>
          </a:p>
        </p:txBody>
      </p:sp>
      <p:grpSp>
        <p:nvGrpSpPr>
          <p:cNvPr id="7" name="Gruppieren 6">
            <a:extLst>
              <a:ext uri="{FF2B5EF4-FFF2-40B4-BE49-F238E27FC236}">
                <a16:creationId xmlns="" xmlns:a16="http://schemas.microsoft.com/office/drawing/2014/main" id="{FA894FAE-574A-4B91-AC6B-F3C44E822B9C}"/>
              </a:ext>
            </a:extLst>
          </p:cNvPr>
          <p:cNvGrpSpPr/>
          <p:nvPr/>
        </p:nvGrpSpPr>
        <p:grpSpPr>
          <a:xfrm>
            <a:off x="2823048" y="4398886"/>
            <a:ext cx="1516703" cy="764692"/>
            <a:chOff x="3993240" y="4476225"/>
            <a:chExt cx="1516703" cy="764692"/>
          </a:xfrm>
        </p:grpSpPr>
        <p:sp>
          <p:nvSpPr>
            <p:cNvPr id="61" name="Textfeld 60"/>
            <p:cNvSpPr txBox="1"/>
            <p:nvPr/>
          </p:nvSpPr>
          <p:spPr>
            <a:xfrm>
              <a:off x="3993240" y="4717697"/>
              <a:ext cx="1516703" cy="523220"/>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min. 4.5 m </a:t>
              </a:r>
            </a:p>
            <a:p>
              <a:pPr algn="ctr"/>
              <a:r>
                <a:rPr lang="de-CH" sz="1400" b="1" dirty="0">
                  <a:latin typeface="Arial" panose="020B0604020202020204" pitchFamily="34" charset="0"/>
                  <a:cs typeface="Arial" panose="020B0604020202020204" pitchFamily="34" charset="0"/>
                </a:rPr>
                <a:t>max. ¼ </a:t>
              </a:r>
              <a:r>
                <a:rPr lang="de-CH" sz="1400" b="1" dirty="0" err="1" smtClean="0">
                  <a:latin typeface="Arial" panose="020B0604020202020204" pitchFamily="34" charset="0"/>
                  <a:cs typeface="Arial" panose="020B0604020202020204" pitchFamily="34" charset="0"/>
                </a:rPr>
                <a:t>lap</a:t>
              </a:r>
              <a:endParaRPr lang="de-CH" sz="1400" b="1" dirty="0">
                <a:latin typeface="Arial" panose="020B0604020202020204" pitchFamily="34" charset="0"/>
                <a:cs typeface="Arial" panose="020B0604020202020204" pitchFamily="34" charset="0"/>
              </a:endParaRPr>
            </a:p>
          </p:txBody>
        </p:sp>
        <p:cxnSp>
          <p:nvCxnSpPr>
            <p:cNvPr id="100" name="Gerade Verbindung mit Pfeil 99"/>
            <p:cNvCxnSpPr/>
            <p:nvPr/>
          </p:nvCxnSpPr>
          <p:spPr>
            <a:xfrm flipV="1">
              <a:off x="4751592" y="4476225"/>
              <a:ext cx="0" cy="2157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Ellipse 35"/>
          <p:cNvSpPr/>
          <p:nvPr/>
        </p:nvSpPr>
        <p:spPr>
          <a:xfrm>
            <a:off x="6009222" y="4074607"/>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7" name="Ellipse 36"/>
          <p:cNvSpPr/>
          <p:nvPr/>
        </p:nvSpPr>
        <p:spPr>
          <a:xfrm>
            <a:off x="5980061" y="2939933"/>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5" name="Gruppieren 14"/>
          <p:cNvGrpSpPr/>
          <p:nvPr/>
        </p:nvGrpSpPr>
        <p:grpSpPr>
          <a:xfrm>
            <a:off x="900000" y="1260000"/>
            <a:ext cx="1407777" cy="1403534"/>
            <a:chOff x="1005073" y="1180333"/>
            <a:chExt cx="1352723" cy="1403534"/>
          </a:xfrm>
        </p:grpSpPr>
        <p:cxnSp>
          <p:nvCxnSpPr>
            <p:cNvPr id="43" name="Gerader Verbinder 42"/>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Gerader Verbinder 43"/>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1005073" y="1180333"/>
              <a:ext cx="843053" cy="138499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a:p>
              <a:pPr algn="r"/>
              <a:endParaRPr lang="de-CH" sz="1200" dirty="0">
                <a:latin typeface="Arial" panose="020B0604020202020204" pitchFamily="34" charset="0"/>
                <a:cs typeface="Arial" panose="020B0604020202020204" pitchFamily="34" charset="0"/>
              </a:endParaRPr>
            </a:p>
            <a:p>
              <a:pPr algn="r"/>
              <a:r>
                <a:rPr lang="de-CH" sz="1200" dirty="0">
                  <a:latin typeface="Arial" panose="020B0604020202020204" pitchFamily="34" charset="0"/>
                  <a:cs typeface="Arial" panose="020B0604020202020204" pitchFamily="34" charset="0"/>
                </a:rPr>
                <a:t>Start</a:t>
              </a:r>
            </a:p>
            <a:p>
              <a:pPr algn="r"/>
              <a:endParaRPr lang="de-CH" sz="1200" dirty="0">
                <a:latin typeface="Arial" panose="020B0604020202020204" pitchFamily="34" charset="0"/>
                <a:cs typeface="Arial" panose="020B0604020202020204" pitchFamily="34" charset="0"/>
              </a:endParaRPr>
            </a:p>
            <a:p>
              <a:pPr algn="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End</a:t>
              </a:r>
              <a:endParaRPr lang="de-CH" sz="1200" dirty="0">
                <a:latin typeface="Arial" panose="020B0604020202020204" pitchFamily="34" charset="0"/>
                <a:cs typeface="Arial" panose="020B0604020202020204" pitchFamily="34" charset="0"/>
              </a:endParaRPr>
            </a:p>
          </p:txBody>
        </p:sp>
        <p:sp>
          <p:nvSpPr>
            <p:cNvPr id="47" name="Ellipse 46"/>
            <p:cNvSpPr/>
            <p:nvPr/>
          </p:nvSpPr>
          <p:spPr>
            <a:xfrm>
              <a:off x="1910239" y="1688034"/>
              <a:ext cx="353819" cy="353819"/>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69"/>
            <p:cNvSpPr/>
            <p:nvPr/>
          </p:nvSpPr>
          <p:spPr>
            <a:xfrm>
              <a:off x="1903610" y="2230048"/>
              <a:ext cx="353819" cy="3538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49" name="Sprechblase: rechteckig 48">
            <a:extLst>
              <a:ext uri="{FF2B5EF4-FFF2-40B4-BE49-F238E27FC236}">
                <a16:creationId xmlns="" xmlns:a16="http://schemas.microsoft.com/office/drawing/2014/main" id="{FB928769-1609-4BCB-92EB-5674F7FC70ED}"/>
              </a:ext>
            </a:extLst>
          </p:cNvPr>
          <p:cNvSpPr/>
          <p:nvPr/>
        </p:nvSpPr>
        <p:spPr>
          <a:xfrm>
            <a:off x="2319065" y="3309966"/>
            <a:ext cx="720000" cy="360000"/>
          </a:xfrm>
          <a:prstGeom prst="wedgeRectCallout">
            <a:avLst>
              <a:gd name="adj1" fmla="val 138433"/>
              <a:gd name="adj2" fmla="val 3799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51" name="Sprechblase: rechteckig 50">
            <a:extLst>
              <a:ext uri="{FF2B5EF4-FFF2-40B4-BE49-F238E27FC236}">
                <a16:creationId xmlns="" xmlns:a16="http://schemas.microsoft.com/office/drawing/2014/main" id="{11BA6056-99C2-4B57-8573-55CBC2B1BE47}"/>
              </a:ext>
            </a:extLst>
          </p:cNvPr>
          <p:cNvSpPr/>
          <p:nvPr/>
        </p:nvSpPr>
        <p:spPr>
          <a:xfrm>
            <a:off x="5096369" y="4779098"/>
            <a:ext cx="720000" cy="360000"/>
          </a:xfrm>
          <a:prstGeom prst="wedgeRectCallout">
            <a:avLst>
              <a:gd name="adj1" fmla="val 25901"/>
              <a:gd name="adj2" fmla="val -19670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short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62" name="Sprechblase: rechteckig 61">
            <a:extLst>
              <a:ext uri="{FF2B5EF4-FFF2-40B4-BE49-F238E27FC236}">
                <a16:creationId xmlns="" xmlns:a16="http://schemas.microsoft.com/office/drawing/2014/main" id="{A5F14C3D-1F2F-4ADC-BAC4-ED25AF18D8EF}"/>
              </a:ext>
            </a:extLst>
          </p:cNvPr>
          <p:cNvSpPr/>
          <p:nvPr/>
        </p:nvSpPr>
        <p:spPr>
          <a:xfrm>
            <a:off x="6819678" y="3843614"/>
            <a:ext cx="1236293" cy="360000"/>
          </a:xfrm>
          <a:prstGeom prst="wedgeRectCallout">
            <a:avLst>
              <a:gd name="adj1" fmla="val 9825"/>
              <a:gd name="adj2" fmla="val -16134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Uneven</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climb</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2" name="Sprechblase: rechteckig 71">
            <a:extLst>
              <a:ext uri="{FF2B5EF4-FFF2-40B4-BE49-F238E27FC236}">
                <a16:creationId xmlns="" xmlns:a16="http://schemas.microsoft.com/office/drawing/2014/main" id="{A95E2AE1-42C8-4808-B2ED-D7C26D3C76EA}"/>
              </a:ext>
            </a:extLst>
          </p:cNvPr>
          <p:cNvSpPr/>
          <p:nvPr/>
        </p:nvSpPr>
        <p:spPr>
          <a:xfrm>
            <a:off x="10498899" y="3068728"/>
            <a:ext cx="720000" cy="360000"/>
          </a:xfrm>
          <a:prstGeom prst="wedgeRectCallout">
            <a:avLst>
              <a:gd name="adj1" fmla="val -120390"/>
              <a:gd name="adj2" fmla="val 584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4" name="Sprechblase: rechteckig 73">
            <a:extLst>
              <a:ext uri="{FF2B5EF4-FFF2-40B4-BE49-F238E27FC236}">
                <a16:creationId xmlns="" xmlns:a16="http://schemas.microsoft.com/office/drawing/2014/main" id="{3A56BDC3-F0FD-4C61-BA79-03A7147CCBF4}"/>
              </a:ext>
            </a:extLst>
          </p:cNvPr>
          <p:cNvSpPr/>
          <p:nvPr/>
        </p:nvSpPr>
        <p:spPr>
          <a:xfrm>
            <a:off x="7803688" y="2020333"/>
            <a:ext cx="1342672" cy="360000"/>
          </a:xfrm>
          <a:prstGeom prst="wedgeRectCallout">
            <a:avLst>
              <a:gd name="adj1" fmla="val -10957"/>
              <a:gd name="adj2" fmla="val 24377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less</a:t>
            </a:r>
            <a:r>
              <a:rPr lang="de-CH" sz="1000" dirty="0" smtClean="0">
                <a:solidFill>
                  <a:schemeClr val="tx1"/>
                </a:solidFill>
                <a:latin typeface="Arial" panose="020B0604020202020204" pitchFamily="34" charset="0"/>
                <a:cs typeface="Arial" panose="020B0604020202020204" pitchFamily="34" charset="0"/>
              </a:rPr>
              <a:t> than1 </a:t>
            </a:r>
            <a:r>
              <a:rPr lang="de-CH" sz="1000" dirty="0" err="1" smtClean="0">
                <a:solidFill>
                  <a:schemeClr val="tx1"/>
                </a:solidFill>
                <a:latin typeface="Arial" panose="020B0604020202020204" pitchFamily="34" charset="0"/>
                <a:cs typeface="Arial" panose="020B0604020202020204" pitchFamily="34" charset="0"/>
              </a:rPr>
              <a:t>lap</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from</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release</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5" name="Sprechblase: rechteckig 74">
            <a:extLst>
              <a:ext uri="{FF2B5EF4-FFF2-40B4-BE49-F238E27FC236}">
                <a16:creationId xmlns="" xmlns:a16="http://schemas.microsoft.com/office/drawing/2014/main" id="{A8FEADEA-1AD3-488E-A6A5-261ABF19C603}"/>
              </a:ext>
            </a:extLst>
          </p:cNvPr>
          <p:cNvSpPr/>
          <p:nvPr/>
        </p:nvSpPr>
        <p:spPr>
          <a:xfrm>
            <a:off x="4606724" y="2250517"/>
            <a:ext cx="1158659" cy="360000"/>
          </a:xfrm>
          <a:prstGeom prst="wedgeRectCallout">
            <a:avLst>
              <a:gd name="adj1" fmla="val 84257"/>
              <a:gd name="adj2" fmla="val 18589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after 3 </a:t>
            </a:r>
            <a:r>
              <a:rPr lang="de-CH" sz="1000" dirty="0" err="1" smtClean="0">
                <a:solidFill>
                  <a:schemeClr val="tx1"/>
                </a:solidFill>
                <a:latin typeface="Arial" panose="020B0604020202020204" pitchFamily="34" charset="0"/>
                <a:cs typeface="Arial" panose="020B0604020202020204" pitchFamily="34" charset="0"/>
              </a:rPr>
              <a:t>laps</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50859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 xmlns:a16="http://schemas.microsoft.com/office/drawing/2014/main" id="{FB459804-B7B4-43A9-A754-69354BF25CF7}"/>
              </a:ext>
            </a:extLst>
          </p:cNvPr>
          <p:cNvGrpSpPr/>
          <p:nvPr/>
        </p:nvGrpSpPr>
        <p:grpSpPr>
          <a:xfrm>
            <a:off x="2271485" y="783265"/>
            <a:ext cx="7693988" cy="4091480"/>
            <a:chOff x="2271485" y="783265"/>
            <a:chExt cx="7693988" cy="4091480"/>
          </a:xfrm>
        </p:grpSpPr>
        <p:sp>
          <p:nvSpPr>
            <p:cNvPr id="50" name="Bogen 49"/>
            <p:cNvSpPr/>
            <p:nvPr/>
          </p:nvSpPr>
          <p:spPr>
            <a:xfrm flipV="1">
              <a:off x="5127755" y="3854946"/>
              <a:ext cx="1024900" cy="1019799"/>
            </a:xfrm>
            <a:prstGeom prst="arc">
              <a:avLst>
                <a:gd name="adj1" fmla="val 16200000"/>
                <a:gd name="adj2" fmla="val 20675719"/>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nvGrpSpPr>
            <p:cNvPr id="2" name="Gruppieren 1">
              <a:extLst>
                <a:ext uri="{FF2B5EF4-FFF2-40B4-BE49-F238E27FC236}">
                  <a16:creationId xmlns="" xmlns:a16="http://schemas.microsoft.com/office/drawing/2014/main" id="{FC7ED670-1519-4A43-8B45-B0DC621B72D3}"/>
                </a:ext>
              </a:extLst>
            </p:cNvPr>
            <p:cNvGrpSpPr/>
            <p:nvPr/>
          </p:nvGrpSpPr>
          <p:grpSpPr>
            <a:xfrm>
              <a:off x="2271485" y="783265"/>
              <a:ext cx="7693988" cy="3906283"/>
              <a:chOff x="2272702" y="764172"/>
              <a:chExt cx="7693988" cy="3906283"/>
            </a:xfrm>
          </p:grpSpPr>
          <p:cxnSp>
            <p:nvCxnSpPr>
              <p:cNvPr id="71" name="Gerader Verbinder 70"/>
              <p:cNvCxnSpPr/>
              <p:nvPr/>
            </p:nvCxnSpPr>
            <p:spPr>
              <a:xfrm>
                <a:off x="2272702" y="4639528"/>
                <a:ext cx="2991586" cy="3092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H="1" flipV="1">
                <a:off x="8000619" y="4558821"/>
                <a:ext cx="1966071" cy="7341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p:nvPr/>
            </p:nvCxnSpPr>
            <p:spPr>
              <a:xfrm flipV="1">
                <a:off x="6164276" y="764619"/>
                <a:ext cx="27975" cy="363471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2" name="Bogen 51"/>
              <p:cNvSpPr/>
              <p:nvPr/>
            </p:nvSpPr>
            <p:spPr>
              <a:xfrm flipH="1" flipV="1">
                <a:off x="7056307" y="2589783"/>
                <a:ext cx="1978967" cy="1969118"/>
              </a:xfrm>
              <a:prstGeom prst="arc">
                <a:avLst>
                  <a:gd name="adj1" fmla="val 16200000"/>
                  <a:gd name="adj2" fmla="val 2082211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58" name="Gerader Verbinder 57"/>
              <p:cNvCxnSpPr>
                <a:endCxn id="52" idx="2"/>
              </p:cNvCxnSpPr>
              <p:nvPr/>
            </p:nvCxnSpPr>
            <p:spPr>
              <a:xfrm>
                <a:off x="6584678" y="764172"/>
                <a:ext cx="497096" cy="303210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8" name="Bogen 47"/>
              <p:cNvSpPr/>
              <p:nvPr/>
            </p:nvSpPr>
            <p:spPr>
              <a:xfrm flipV="1">
                <a:off x="4517373" y="3084162"/>
                <a:ext cx="1457618" cy="1586293"/>
              </a:xfrm>
              <a:prstGeom prst="arc">
                <a:avLst>
                  <a:gd name="adj1" fmla="val 16200000"/>
                  <a:gd name="adj2" fmla="val 20790801"/>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0" name="Gerader Verbinder 69"/>
              <p:cNvCxnSpPr>
                <a:endCxn id="50" idx="2"/>
              </p:cNvCxnSpPr>
              <p:nvPr/>
            </p:nvCxnSpPr>
            <p:spPr>
              <a:xfrm flipH="1">
                <a:off x="6134070" y="764619"/>
                <a:ext cx="452687" cy="373630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5" name="Bogen 74"/>
              <p:cNvSpPr/>
              <p:nvPr/>
            </p:nvSpPr>
            <p:spPr>
              <a:xfrm flipH="1" flipV="1">
                <a:off x="6848989" y="2574543"/>
                <a:ext cx="1978967" cy="1969118"/>
              </a:xfrm>
              <a:prstGeom prst="arc">
                <a:avLst>
                  <a:gd name="adj1" fmla="val 16200000"/>
                  <a:gd name="adj2" fmla="val 2111625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6" name="Gerader Verbinder 75"/>
              <p:cNvCxnSpPr>
                <a:endCxn id="75" idx="2"/>
              </p:cNvCxnSpPr>
              <p:nvPr/>
            </p:nvCxnSpPr>
            <p:spPr>
              <a:xfrm>
                <a:off x="6583771" y="785450"/>
                <a:ext cx="275095" cy="291241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sp>
        <p:nvSpPr>
          <p:cNvPr id="74" name="Ellipse 73"/>
          <p:cNvSpPr/>
          <p:nvPr/>
        </p:nvSpPr>
        <p:spPr>
          <a:xfrm>
            <a:off x="6396331" y="4628049"/>
            <a:ext cx="438665" cy="438665"/>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1" name="Bogen 50"/>
          <p:cNvSpPr/>
          <p:nvPr/>
        </p:nvSpPr>
        <p:spPr>
          <a:xfrm flipH="1" flipV="1">
            <a:off x="6164276" y="3861100"/>
            <a:ext cx="1024900" cy="1019799"/>
          </a:xfrm>
          <a:prstGeom prst="arc">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4" name="Bogen 43"/>
          <p:cNvSpPr/>
          <p:nvPr/>
        </p:nvSpPr>
        <p:spPr>
          <a:xfrm flipV="1">
            <a:off x="5139376" y="3861100"/>
            <a:ext cx="1024900" cy="1019799"/>
          </a:xfrm>
          <a:prstGeom prst="arc">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40" name="Gerader Verbinder 39"/>
          <p:cNvCxnSpPr>
            <a:endCxn id="104" idx="1"/>
          </p:cNvCxnSpPr>
          <p:nvPr/>
        </p:nvCxnSpPr>
        <p:spPr>
          <a:xfrm>
            <a:off x="6721386" y="4863280"/>
            <a:ext cx="2863755" cy="11679"/>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Gerader Verbinder 72"/>
          <p:cNvCxnSpPr>
            <a:cxnSpLocks/>
          </p:cNvCxnSpPr>
          <p:nvPr/>
        </p:nvCxnSpPr>
        <p:spPr>
          <a:xfrm flipH="1">
            <a:off x="5959259" y="755119"/>
            <a:ext cx="628519" cy="333783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3183640" cy="338554"/>
          </a:xfrm>
          <a:prstGeom prst="rect">
            <a:avLst/>
          </a:prstGeom>
          <a:noFill/>
        </p:spPr>
        <p:txBody>
          <a:bodyPr wrap="square" rtlCol="0">
            <a:spAutoFit/>
          </a:bodyPr>
          <a:lstStyle/>
          <a:p>
            <a:r>
              <a:rPr lang="de-CH" sz="1600" dirty="0">
                <a:latin typeface="Arial Black" panose="020B0A04020102020204" pitchFamily="34" charset="0"/>
              </a:rPr>
              <a:t>4.2.15.4  Reverse wingover</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28</a:t>
            </a:fld>
            <a:endParaRPr lang="de-CH" dirty="0"/>
          </a:p>
        </p:txBody>
      </p:sp>
      <p:cxnSp>
        <p:nvCxnSpPr>
          <p:cNvPr id="20" name="Gerader Verbinder 19"/>
          <p:cNvCxnSpPr/>
          <p:nvPr/>
        </p:nvCxnSpPr>
        <p:spPr>
          <a:xfrm>
            <a:off x="694734" y="5642630"/>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2341362" y="4862318"/>
            <a:ext cx="3341353" cy="24735"/>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1585497" y="4673004"/>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sp>
        <p:nvSpPr>
          <p:cNvPr id="62" name="Ellipse 61"/>
          <p:cNvSpPr/>
          <p:nvPr/>
        </p:nvSpPr>
        <p:spPr>
          <a:xfrm>
            <a:off x="5496295" y="4608260"/>
            <a:ext cx="438665" cy="438665"/>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80" name="Gruppieren 79"/>
          <p:cNvGrpSpPr/>
          <p:nvPr/>
        </p:nvGrpSpPr>
        <p:grpSpPr>
          <a:xfrm>
            <a:off x="5523972" y="4683564"/>
            <a:ext cx="1281806" cy="934585"/>
            <a:chOff x="2841255" y="3711656"/>
            <a:chExt cx="1075218" cy="805882"/>
          </a:xfrm>
        </p:grpSpPr>
        <p:grpSp>
          <p:nvGrpSpPr>
            <p:cNvPr id="85" name="Gruppieren 84"/>
            <p:cNvGrpSpPr/>
            <p:nvPr/>
          </p:nvGrpSpPr>
          <p:grpSpPr>
            <a:xfrm>
              <a:off x="2841255" y="3711656"/>
              <a:ext cx="317996" cy="789139"/>
              <a:chOff x="2129425" y="2079321"/>
              <a:chExt cx="292274" cy="789139"/>
            </a:xfrm>
            <a:solidFill>
              <a:schemeClr val="bg1"/>
            </a:solidFill>
          </p:grpSpPr>
          <p:sp>
            <p:nvSpPr>
              <p:cNvPr id="96" name="Ellipse 95"/>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97" name="Gerader Verbinder 96"/>
              <p:cNvCxnSpPr>
                <a:stCxn id="96"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uppieren 85"/>
            <p:cNvGrpSpPr/>
            <p:nvPr/>
          </p:nvGrpSpPr>
          <p:grpSpPr>
            <a:xfrm>
              <a:off x="3222137" y="3728401"/>
              <a:ext cx="317996" cy="789137"/>
              <a:chOff x="2129425" y="2079323"/>
              <a:chExt cx="292274" cy="789137"/>
            </a:xfrm>
            <a:solidFill>
              <a:schemeClr val="bg1"/>
            </a:solidFill>
          </p:grpSpPr>
          <p:sp>
            <p:nvSpPr>
              <p:cNvPr id="92" name="Ellipse 9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93" name="Gerader Verbinder 92"/>
              <p:cNvCxnSpPr>
                <a:stCxn id="9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7" name="Gruppieren 86"/>
            <p:cNvGrpSpPr/>
            <p:nvPr/>
          </p:nvGrpSpPr>
          <p:grpSpPr>
            <a:xfrm>
              <a:off x="3598477" y="3725881"/>
              <a:ext cx="317996" cy="789139"/>
              <a:chOff x="2129425" y="2079321"/>
              <a:chExt cx="292274" cy="789139"/>
            </a:xfrm>
            <a:solidFill>
              <a:schemeClr val="bg1"/>
            </a:solidFill>
          </p:grpSpPr>
          <p:sp>
            <p:nvSpPr>
              <p:cNvPr id="88" name="Ellipse 87"/>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89" name="Gerader Verbinder 88"/>
              <p:cNvCxnSpPr>
                <a:stCxn id="88"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3" name="Pfeil nach rechts 102"/>
          <p:cNvSpPr/>
          <p:nvPr/>
        </p:nvSpPr>
        <p:spPr>
          <a:xfrm>
            <a:off x="2226527" y="4696690"/>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4" name="Pfeil nach rechts 103"/>
          <p:cNvSpPr/>
          <p:nvPr/>
        </p:nvSpPr>
        <p:spPr>
          <a:xfrm>
            <a:off x="9585141" y="4702992"/>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01" name="Gruppieren 100"/>
          <p:cNvGrpSpPr/>
          <p:nvPr/>
        </p:nvGrpSpPr>
        <p:grpSpPr>
          <a:xfrm>
            <a:off x="900000" y="1260000"/>
            <a:ext cx="1408267" cy="1395867"/>
            <a:chOff x="1004602" y="1188000"/>
            <a:chExt cx="1353194" cy="1395867"/>
          </a:xfrm>
        </p:grpSpPr>
        <p:cxnSp>
          <p:nvCxnSpPr>
            <p:cNvPr id="102" name="Gerader Verbinder 10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Textfeld 111"/>
            <p:cNvSpPr txBox="1"/>
            <p:nvPr/>
          </p:nvSpPr>
          <p:spPr>
            <a:xfrm>
              <a:off x="1004602" y="1188000"/>
              <a:ext cx="843053" cy="138499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a:p>
              <a:pPr algn="r"/>
              <a:endParaRPr lang="de-CH" sz="1200" dirty="0">
                <a:latin typeface="Arial" panose="020B0604020202020204" pitchFamily="34" charset="0"/>
                <a:cs typeface="Arial" panose="020B0604020202020204" pitchFamily="34" charset="0"/>
              </a:endParaRPr>
            </a:p>
            <a:p>
              <a:pPr algn="r"/>
              <a:r>
                <a:rPr lang="de-CH" sz="1200" dirty="0">
                  <a:latin typeface="Arial" panose="020B0604020202020204" pitchFamily="34" charset="0"/>
                  <a:cs typeface="Arial" panose="020B0604020202020204" pitchFamily="34" charset="0"/>
                </a:rPr>
                <a:t>Start</a:t>
              </a:r>
            </a:p>
            <a:p>
              <a:pPr algn="r"/>
              <a:endParaRPr lang="de-CH" sz="1200" dirty="0">
                <a:latin typeface="Arial" panose="020B0604020202020204" pitchFamily="34" charset="0"/>
                <a:cs typeface="Arial" panose="020B0604020202020204" pitchFamily="34" charset="0"/>
              </a:endParaRPr>
            </a:p>
            <a:p>
              <a:pPr algn="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End</a:t>
              </a:r>
              <a:endParaRPr lang="de-CH" sz="1200" dirty="0">
                <a:latin typeface="Arial" panose="020B0604020202020204" pitchFamily="34" charset="0"/>
                <a:cs typeface="Arial" panose="020B0604020202020204" pitchFamily="34" charset="0"/>
              </a:endParaRPr>
            </a:p>
          </p:txBody>
        </p:sp>
        <p:sp>
          <p:nvSpPr>
            <p:cNvPr id="113" name="Ellipse 112"/>
            <p:cNvSpPr/>
            <p:nvPr/>
          </p:nvSpPr>
          <p:spPr>
            <a:xfrm>
              <a:off x="1910239" y="1688034"/>
              <a:ext cx="353819" cy="353819"/>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4" name="Ellipse 113"/>
            <p:cNvSpPr/>
            <p:nvPr/>
          </p:nvSpPr>
          <p:spPr>
            <a:xfrm>
              <a:off x="1903610" y="2230048"/>
              <a:ext cx="353819" cy="3538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68" name="Sprechblase: rechteckig 67">
            <a:extLst>
              <a:ext uri="{FF2B5EF4-FFF2-40B4-BE49-F238E27FC236}">
                <a16:creationId xmlns="" xmlns:a16="http://schemas.microsoft.com/office/drawing/2014/main" id="{722E04C0-FE17-40DB-97DB-08D1C5780F12}"/>
              </a:ext>
            </a:extLst>
          </p:cNvPr>
          <p:cNvSpPr/>
          <p:nvPr/>
        </p:nvSpPr>
        <p:spPr>
          <a:xfrm>
            <a:off x="4180874" y="3862840"/>
            <a:ext cx="1136750" cy="360000"/>
          </a:xfrm>
          <a:prstGeom prst="wedgeRectCallout">
            <a:avLst>
              <a:gd name="adj1" fmla="val 47158"/>
              <a:gd name="adj2" fmla="val 18042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smtClean="0">
                <a:solidFill>
                  <a:schemeClr val="tx1"/>
                </a:solidFill>
                <a:latin typeface="Arial" panose="020B0604020202020204" pitchFamily="34" charset="0"/>
                <a:cs typeface="Arial" panose="020B0604020202020204" pitchFamily="34" charset="0"/>
              </a:rPr>
              <a:t>not </a:t>
            </a:r>
            <a:r>
              <a:rPr lang="de-CH" sz="1000" dirty="0" err="1" smtClean="0">
                <a:solidFill>
                  <a:schemeClr val="tx1"/>
                </a:solidFill>
                <a:latin typeface="Arial" panose="020B0604020202020204" pitchFamily="34" charset="0"/>
                <a:cs typeface="Arial" panose="020B0604020202020204" pitchFamily="34" charset="0"/>
              </a:rPr>
              <a:t>opposite</a:t>
            </a:r>
            <a:endParaRPr lang="de-CH" sz="1000" dirty="0">
              <a:solidFill>
                <a:schemeClr val="tx1"/>
              </a:solidFill>
              <a:latin typeface="Arial" panose="020B0604020202020204" pitchFamily="34" charset="0"/>
              <a:cs typeface="Arial" panose="020B0604020202020204" pitchFamily="34" charset="0"/>
            </a:endParaRPr>
          </a:p>
        </p:txBody>
      </p:sp>
      <p:sp>
        <p:nvSpPr>
          <p:cNvPr id="72" name="Sprechblase: rechteckig 71">
            <a:extLst>
              <a:ext uri="{FF2B5EF4-FFF2-40B4-BE49-F238E27FC236}">
                <a16:creationId xmlns="" xmlns:a16="http://schemas.microsoft.com/office/drawing/2014/main" id="{2B4E49AB-7C12-4D33-915E-E04A8271A6C2}"/>
              </a:ext>
            </a:extLst>
          </p:cNvPr>
          <p:cNvSpPr/>
          <p:nvPr/>
        </p:nvSpPr>
        <p:spPr>
          <a:xfrm>
            <a:off x="7525166" y="3356957"/>
            <a:ext cx="792000" cy="360000"/>
          </a:xfrm>
          <a:prstGeom prst="wedgeRectCallout">
            <a:avLst>
              <a:gd name="adj1" fmla="val -77627"/>
              <a:gd name="adj2" fmla="val 18008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endParaRPr lang="de-CH" sz="1000" dirty="0">
              <a:solidFill>
                <a:schemeClr val="tx1"/>
              </a:solidFill>
              <a:latin typeface="Arial" panose="020B0604020202020204" pitchFamily="34" charset="0"/>
              <a:cs typeface="Arial" panose="020B0604020202020204" pitchFamily="34" charset="0"/>
            </a:endParaRPr>
          </a:p>
        </p:txBody>
      </p:sp>
      <p:sp>
        <p:nvSpPr>
          <p:cNvPr id="77" name="Sprechblase: rechteckig 76">
            <a:extLst>
              <a:ext uri="{FF2B5EF4-FFF2-40B4-BE49-F238E27FC236}">
                <a16:creationId xmlns="" xmlns:a16="http://schemas.microsoft.com/office/drawing/2014/main" id="{EAD6D9F6-44CE-4572-AA64-FC8CDBA62209}"/>
              </a:ext>
            </a:extLst>
          </p:cNvPr>
          <p:cNvSpPr/>
          <p:nvPr/>
        </p:nvSpPr>
        <p:spPr>
          <a:xfrm>
            <a:off x="7272270" y="735629"/>
            <a:ext cx="792000" cy="430925"/>
          </a:xfrm>
          <a:prstGeom prst="wedgeRectCallout">
            <a:avLst>
              <a:gd name="adj1" fmla="val -129815"/>
              <a:gd name="adj2" fmla="val -4591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smtClean="0">
                <a:solidFill>
                  <a:schemeClr val="tx1"/>
                </a:solidFill>
                <a:latin typeface="Arial" panose="020B0604020202020204" pitchFamily="34" charset="0"/>
                <a:cs typeface="Arial" panose="020B0604020202020204" pitchFamily="34" charset="0"/>
              </a:rPr>
              <a:t>Not Overhead</a:t>
            </a:r>
            <a:endParaRPr lang="de-CH" sz="1000" dirty="0">
              <a:solidFill>
                <a:schemeClr val="tx1"/>
              </a:solidFill>
              <a:latin typeface="Arial" panose="020B0604020202020204" pitchFamily="34" charset="0"/>
              <a:cs typeface="Arial" panose="020B0604020202020204" pitchFamily="34" charset="0"/>
            </a:endParaRPr>
          </a:p>
        </p:txBody>
      </p:sp>
      <p:sp>
        <p:nvSpPr>
          <p:cNvPr id="78" name="Sprechblase: rechteckig 77">
            <a:extLst>
              <a:ext uri="{FF2B5EF4-FFF2-40B4-BE49-F238E27FC236}">
                <a16:creationId xmlns="" xmlns:a16="http://schemas.microsoft.com/office/drawing/2014/main" id="{8A2D5591-F291-4C5F-8553-577AD4F41444}"/>
              </a:ext>
            </a:extLst>
          </p:cNvPr>
          <p:cNvSpPr/>
          <p:nvPr/>
        </p:nvSpPr>
        <p:spPr>
          <a:xfrm>
            <a:off x="9717553" y="3989273"/>
            <a:ext cx="652462" cy="360000"/>
          </a:xfrm>
          <a:prstGeom prst="wedgeRectCallout">
            <a:avLst>
              <a:gd name="adj1" fmla="val -23725"/>
              <a:gd name="adj2" fmla="val 1214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dirty="0">
              <a:solidFill>
                <a:schemeClr val="tx1"/>
              </a:solidFill>
              <a:latin typeface="Arial" panose="020B0604020202020204" pitchFamily="34" charset="0"/>
              <a:cs typeface="Arial" panose="020B0604020202020204" pitchFamily="34" charset="0"/>
            </a:endParaRPr>
          </a:p>
        </p:txBody>
      </p:sp>
      <p:sp>
        <p:nvSpPr>
          <p:cNvPr id="79" name="Sprechblase: rechteckig 78">
            <a:extLst>
              <a:ext uri="{FF2B5EF4-FFF2-40B4-BE49-F238E27FC236}">
                <a16:creationId xmlns="" xmlns:a16="http://schemas.microsoft.com/office/drawing/2014/main" id="{96EE0F80-8D73-4BFA-A01E-3FF9DF429B7C}"/>
              </a:ext>
            </a:extLst>
          </p:cNvPr>
          <p:cNvSpPr/>
          <p:nvPr/>
        </p:nvSpPr>
        <p:spPr>
          <a:xfrm>
            <a:off x="2173496" y="3977878"/>
            <a:ext cx="652462" cy="360000"/>
          </a:xfrm>
          <a:prstGeom prst="wedgeRectCallout">
            <a:avLst>
              <a:gd name="adj1" fmla="val -23725"/>
              <a:gd name="adj2" fmla="val 1214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86792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wipe(down)">
                                      <p:cBhvr>
                                        <p:cTn id="2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0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29</a:t>
            </a:fld>
            <a:endParaRPr lang="de-CH" dirty="0"/>
          </a:p>
        </p:txBody>
      </p:sp>
      <p:sp>
        <p:nvSpPr>
          <p:cNvPr id="11" name="Textfeld 10"/>
          <p:cNvSpPr txBox="1"/>
          <p:nvPr/>
        </p:nvSpPr>
        <p:spPr>
          <a:xfrm>
            <a:off x="8869838" y="108000"/>
            <a:ext cx="3173479" cy="830997"/>
          </a:xfrm>
          <a:prstGeom prst="rect">
            <a:avLst/>
          </a:prstGeom>
          <a:noFill/>
        </p:spPr>
        <p:txBody>
          <a:bodyPr wrap="square" rtlCol="0">
            <a:spAutoFit/>
          </a:bodyPr>
          <a:lstStyle/>
          <a:p>
            <a:pPr algn="ctr"/>
            <a:r>
              <a:rPr lang="en-US" sz="2400" b="1" dirty="0" smtClean="0"/>
              <a:t>Round loops as seen from the Judge</a:t>
            </a:r>
          </a:p>
        </p:txBody>
      </p:sp>
      <p:sp>
        <p:nvSpPr>
          <p:cNvPr id="7" name="Textfeld 6"/>
          <p:cNvSpPr txBox="1"/>
          <p:nvPr/>
        </p:nvSpPr>
        <p:spPr>
          <a:xfrm>
            <a:off x="1634829" y="1539613"/>
            <a:ext cx="1419225" cy="923330"/>
          </a:xfrm>
          <a:prstGeom prst="rect">
            <a:avLst/>
          </a:prstGeom>
          <a:noFill/>
        </p:spPr>
        <p:txBody>
          <a:bodyPr wrap="square" rtlCol="0">
            <a:spAutoFit/>
          </a:bodyPr>
          <a:lstStyle/>
          <a:p>
            <a:pPr algn="r"/>
            <a:r>
              <a:rPr lang="de-CH" dirty="0"/>
              <a:t>45° </a:t>
            </a:r>
            <a:r>
              <a:rPr lang="de-CH" dirty="0" smtClean="0"/>
              <a:t>Lines </a:t>
            </a:r>
            <a:r>
              <a:rPr lang="de-CH" dirty="0" err="1" smtClean="0"/>
              <a:t>elevation</a:t>
            </a:r>
            <a:r>
              <a:rPr lang="de-CH" dirty="0" smtClean="0"/>
              <a:t> angle</a:t>
            </a:r>
            <a:endParaRPr lang="de-CH" dirty="0"/>
          </a:p>
        </p:txBody>
      </p:sp>
      <p:sp>
        <p:nvSpPr>
          <p:cNvPr id="9" name="Textfeld 8"/>
          <p:cNvSpPr txBox="1"/>
          <p:nvPr/>
        </p:nvSpPr>
        <p:spPr>
          <a:xfrm>
            <a:off x="9126784" y="1539613"/>
            <a:ext cx="1419225" cy="369332"/>
          </a:xfrm>
          <a:prstGeom prst="rect">
            <a:avLst/>
          </a:prstGeom>
          <a:noFill/>
        </p:spPr>
        <p:txBody>
          <a:bodyPr wrap="square" rtlCol="0">
            <a:spAutoFit/>
          </a:bodyPr>
          <a:lstStyle/>
          <a:p>
            <a:r>
              <a:rPr lang="de-CH" dirty="0"/>
              <a:t>45</a:t>
            </a:r>
            <a:r>
              <a:rPr lang="de-CH" dirty="0" smtClean="0"/>
              <a:t>°</a:t>
            </a:r>
            <a:endParaRPr lang="de-CH" dirty="0"/>
          </a:p>
        </p:txBody>
      </p:sp>
      <p:sp>
        <p:nvSpPr>
          <p:cNvPr id="10" name="Textfeld 9"/>
          <p:cNvSpPr txBox="1"/>
          <p:nvPr/>
        </p:nvSpPr>
        <p:spPr>
          <a:xfrm>
            <a:off x="5206051" y="5962487"/>
            <a:ext cx="1781806" cy="369332"/>
          </a:xfrm>
          <a:prstGeom prst="rect">
            <a:avLst/>
          </a:prstGeom>
          <a:noFill/>
        </p:spPr>
        <p:txBody>
          <a:bodyPr wrap="square" rtlCol="0">
            <a:spAutoFit/>
          </a:bodyPr>
          <a:lstStyle/>
          <a:p>
            <a:pPr algn="ctr"/>
            <a:r>
              <a:rPr lang="de-CH" dirty="0" err="1" smtClean="0"/>
              <a:t>Centerline</a:t>
            </a:r>
            <a:endParaRPr lang="de-CH" dirty="0"/>
          </a:p>
        </p:txBody>
      </p:sp>
      <p:sp>
        <p:nvSpPr>
          <p:cNvPr id="2" name="Ellipse 1">
            <a:extLst>
              <a:ext uri="{FF2B5EF4-FFF2-40B4-BE49-F238E27FC236}">
                <a16:creationId xmlns="" xmlns:a16="http://schemas.microsoft.com/office/drawing/2014/main" id="{6DDA07A9-1459-4AF3-AE09-C08F78AD057E}"/>
              </a:ext>
            </a:extLst>
          </p:cNvPr>
          <p:cNvSpPr/>
          <p:nvPr/>
        </p:nvSpPr>
        <p:spPr>
          <a:xfrm>
            <a:off x="4892031" y="2652889"/>
            <a:ext cx="2411880" cy="227851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3" name="Gruppieren 2">
            <a:extLst>
              <a:ext uri="{FF2B5EF4-FFF2-40B4-BE49-F238E27FC236}">
                <a16:creationId xmlns="" xmlns:a16="http://schemas.microsoft.com/office/drawing/2014/main" id="{C51488A8-5953-44EA-9BD2-7E11823E740B}"/>
              </a:ext>
            </a:extLst>
          </p:cNvPr>
          <p:cNvGrpSpPr/>
          <p:nvPr/>
        </p:nvGrpSpPr>
        <p:grpSpPr>
          <a:xfrm>
            <a:off x="1553378" y="624924"/>
            <a:ext cx="9066882" cy="5421682"/>
            <a:chOff x="1553378" y="624924"/>
            <a:chExt cx="9066882" cy="5421682"/>
          </a:xfrm>
        </p:grpSpPr>
        <p:grpSp>
          <p:nvGrpSpPr>
            <p:cNvPr id="15" name="Gruppieren 14">
              <a:extLst>
                <a:ext uri="{FF2B5EF4-FFF2-40B4-BE49-F238E27FC236}">
                  <a16:creationId xmlns="" xmlns:a16="http://schemas.microsoft.com/office/drawing/2014/main" id="{4A49AAAA-3D8A-471D-93D6-858BDFC5578D}"/>
                </a:ext>
              </a:extLst>
            </p:cNvPr>
            <p:cNvGrpSpPr/>
            <p:nvPr/>
          </p:nvGrpSpPr>
          <p:grpSpPr>
            <a:xfrm>
              <a:off x="3042784" y="624924"/>
              <a:ext cx="6084000" cy="5421682"/>
              <a:chOff x="3042783" y="617875"/>
              <a:chExt cx="6084000" cy="5421682"/>
            </a:xfrm>
          </p:grpSpPr>
          <p:cxnSp>
            <p:nvCxnSpPr>
              <p:cNvPr id="8" name="Gerader Verbinder 7">
                <a:extLst>
                  <a:ext uri="{FF2B5EF4-FFF2-40B4-BE49-F238E27FC236}">
                    <a16:creationId xmlns="" xmlns:a16="http://schemas.microsoft.com/office/drawing/2014/main" id="{BE8F7376-3C2F-43D6-92E9-939985951EDB}"/>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2" name="Bogen 11">
                <a:extLst>
                  <a:ext uri="{FF2B5EF4-FFF2-40B4-BE49-F238E27FC236}">
                    <a16:creationId xmlns="" xmlns:a16="http://schemas.microsoft.com/office/drawing/2014/main" id="{30AFE51D-6EF8-4A3A-BD0F-5D18D23F89C8}"/>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6" name="Gerader Verbinder 15">
              <a:extLst>
                <a:ext uri="{FF2B5EF4-FFF2-40B4-BE49-F238E27FC236}">
                  <a16:creationId xmlns="" xmlns:a16="http://schemas.microsoft.com/office/drawing/2014/main" id="{947FE54B-0FEF-4AE5-853F-71F273D72BF2}"/>
                </a:ext>
              </a:extLst>
            </p:cNvPr>
            <p:cNvCxnSpPr/>
            <p:nvPr/>
          </p:nvCxnSpPr>
          <p:spPr>
            <a:xfrm>
              <a:off x="1553378" y="4947184"/>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552862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25443" y="3696461"/>
            <a:ext cx="9144000" cy="2801697"/>
          </a:xfrm>
        </p:spPr>
        <p:txBody>
          <a:bodyPr>
            <a:normAutofit fontScale="70000" lnSpcReduction="20000"/>
          </a:bodyPr>
          <a:lstStyle/>
          <a:p>
            <a:pPr hangingPunct="0">
              <a:lnSpc>
                <a:spcPct val="170000"/>
              </a:lnSpc>
              <a:spcBef>
                <a:spcPts val="0"/>
              </a:spcBef>
            </a:pPr>
            <a:r>
              <a:rPr lang="de-CH" sz="3200" b="1" dirty="0" smtClean="0"/>
              <a:t>SPORTING CODE-SECTION 4 AEROMODELLING</a:t>
            </a:r>
          </a:p>
          <a:p>
            <a:pPr hangingPunct="0">
              <a:lnSpc>
                <a:spcPct val="170000"/>
              </a:lnSpc>
              <a:spcBef>
                <a:spcPts val="0"/>
              </a:spcBef>
            </a:pPr>
            <a:r>
              <a:rPr lang="en-US" sz="3200" dirty="0" smtClean="0"/>
              <a:t>Basics for all classes, </a:t>
            </a:r>
            <a:r>
              <a:rPr lang="en-US" sz="3200" dirty="0" err="1" smtClean="0"/>
              <a:t>organisation</a:t>
            </a:r>
            <a:r>
              <a:rPr lang="en-US" sz="3200" dirty="0" smtClean="0"/>
              <a:t>:</a:t>
            </a:r>
            <a:r>
              <a:rPr lang="en-US" sz="3200" b="1" dirty="0" smtClean="0"/>
              <a:t> CIAM </a:t>
            </a:r>
            <a:r>
              <a:rPr lang="en-US" sz="3200" b="1" dirty="0"/>
              <a:t>General Rules 21. </a:t>
            </a:r>
            <a:r>
              <a:rPr lang="de-CH" sz="3200" b="1" dirty="0"/>
              <a:t>pdf</a:t>
            </a:r>
          </a:p>
          <a:p>
            <a:pPr hangingPunct="0">
              <a:lnSpc>
                <a:spcPct val="170000"/>
              </a:lnSpc>
              <a:spcBef>
                <a:spcPts val="0"/>
              </a:spcBef>
            </a:pPr>
            <a:r>
              <a:rPr lang="de-CH" sz="3200" dirty="0" smtClean="0"/>
              <a:t>All </a:t>
            </a:r>
            <a:r>
              <a:rPr lang="de-CH" sz="3200" dirty="0" err="1" smtClean="0"/>
              <a:t>classes</a:t>
            </a:r>
            <a:r>
              <a:rPr lang="de-CH" sz="3200" dirty="0" smtClean="0"/>
              <a:t> F2</a:t>
            </a:r>
            <a:r>
              <a:rPr lang="de-CH" sz="3200" b="1" dirty="0" smtClean="0"/>
              <a:t>: CIAM F2 </a:t>
            </a:r>
            <a:r>
              <a:rPr lang="de-CH" sz="3200" b="1" dirty="0" err="1" smtClean="0"/>
              <a:t>controlline</a:t>
            </a:r>
            <a:r>
              <a:rPr lang="de-CH" sz="3200" b="1" dirty="0" smtClean="0"/>
              <a:t> 21 .pdf</a:t>
            </a:r>
          </a:p>
          <a:p>
            <a:pPr hangingPunct="0">
              <a:lnSpc>
                <a:spcPct val="170000"/>
              </a:lnSpc>
              <a:spcBef>
                <a:spcPts val="0"/>
              </a:spcBef>
            </a:pPr>
            <a:r>
              <a:rPr lang="de-CH" sz="3200" dirty="0" err="1" smtClean="0"/>
              <a:t>Manoeuvre</a:t>
            </a:r>
            <a:r>
              <a:rPr lang="de-CH" sz="3200" dirty="0" smtClean="0"/>
              <a:t> </a:t>
            </a:r>
            <a:r>
              <a:rPr lang="de-CH" sz="3200" dirty="0" err="1" smtClean="0"/>
              <a:t>diagrams</a:t>
            </a:r>
            <a:r>
              <a:rPr lang="de-CH" sz="3200" dirty="0" smtClean="0"/>
              <a:t> F2B</a:t>
            </a:r>
            <a:r>
              <a:rPr lang="de-CH" sz="3200" b="1" dirty="0" smtClean="0"/>
              <a:t>: CIAM </a:t>
            </a:r>
            <a:r>
              <a:rPr lang="de-CH" sz="3200" b="1" dirty="0"/>
              <a:t>F2 </a:t>
            </a:r>
            <a:r>
              <a:rPr lang="de-CH" sz="3200" b="1" dirty="0" err="1" smtClean="0"/>
              <a:t>controlline</a:t>
            </a:r>
            <a:r>
              <a:rPr lang="de-CH" sz="3200" b="1" dirty="0" smtClean="0"/>
              <a:t> </a:t>
            </a:r>
            <a:r>
              <a:rPr lang="de-CH" sz="3200" b="1" dirty="0" err="1" smtClean="0"/>
              <a:t>annex</a:t>
            </a:r>
            <a:r>
              <a:rPr lang="de-CH" sz="3200" b="1" dirty="0" smtClean="0"/>
              <a:t> 4 j 21 </a:t>
            </a:r>
            <a:r>
              <a:rPr lang="de-CH" sz="3200" b="1" dirty="0"/>
              <a:t>.</a:t>
            </a:r>
            <a:r>
              <a:rPr lang="de-CH" sz="3200" b="1" dirty="0" smtClean="0"/>
              <a:t>pdf</a:t>
            </a:r>
          </a:p>
          <a:p>
            <a:pPr hangingPunct="0">
              <a:lnSpc>
                <a:spcPct val="170000"/>
              </a:lnSpc>
              <a:spcBef>
                <a:spcPts val="0"/>
              </a:spcBef>
            </a:pPr>
            <a:r>
              <a:rPr lang="en-US" sz="3200" dirty="0"/>
              <a:t>The original text in English is binding</a:t>
            </a:r>
            <a:endParaRPr lang="de-CH" sz="2600" b="1" dirty="0" smtClean="0"/>
          </a:p>
          <a:p>
            <a:pPr hangingPunct="0">
              <a:lnSpc>
                <a:spcPct val="170000"/>
              </a:lnSpc>
              <a:spcBef>
                <a:spcPts val="0"/>
              </a:spcBef>
            </a:pPr>
            <a:endParaRPr lang="en-GB" sz="2600" b="1" dirty="0"/>
          </a:p>
          <a:p>
            <a:endParaRPr lang="de-CH" dirty="0"/>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a:t>
            </a:fld>
            <a:endParaRPr lang="de-CH" dirty="0"/>
          </a:p>
        </p:txBody>
      </p:sp>
      <p:pic>
        <p:nvPicPr>
          <p:cNvPr id="7" name="Grafik 6"/>
          <p:cNvPicPr/>
          <p:nvPr/>
        </p:nvPicPr>
        <p:blipFill>
          <a:blip r:embed="rId3"/>
          <a:stretch>
            <a:fillRect/>
          </a:stretch>
        </p:blipFill>
        <p:spPr>
          <a:xfrm>
            <a:off x="533615" y="393901"/>
            <a:ext cx="1670958" cy="2258695"/>
          </a:xfrm>
          <a:prstGeom prst="rect">
            <a:avLst/>
          </a:prstGeom>
        </p:spPr>
      </p:pic>
      <p:sp>
        <p:nvSpPr>
          <p:cNvPr id="2" name="Textfeld 1"/>
          <p:cNvSpPr txBox="1"/>
          <p:nvPr/>
        </p:nvSpPr>
        <p:spPr>
          <a:xfrm>
            <a:off x="2486122" y="351340"/>
            <a:ext cx="6948151" cy="3170099"/>
          </a:xfrm>
          <a:prstGeom prst="rect">
            <a:avLst/>
          </a:prstGeom>
          <a:noFill/>
        </p:spPr>
        <p:txBody>
          <a:bodyPr wrap="square" rtlCol="0">
            <a:spAutoFit/>
          </a:bodyPr>
          <a:lstStyle/>
          <a:p>
            <a:r>
              <a:rPr lang="de-CH" sz="3200" b="1" dirty="0"/>
              <a:t>1. </a:t>
            </a:r>
            <a:r>
              <a:rPr lang="de-CH" sz="3200" b="1" dirty="0" smtClean="0"/>
              <a:t>Rules</a:t>
            </a:r>
            <a:endParaRPr lang="de-CH" sz="3200" b="1" dirty="0"/>
          </a:p>
          <a:p>
            <a:r>
              <a:rPr lang="en-US" sz="2400" dirty="0"/>
              <a:t>The FAI / CIAM rules for the F2B class are regularly adapted to the state of the art. The CIAM F2 Control-Line Subcommittee is responsible for the content</a:t>
            </a:r>
            <a:r>
              <a:rPr lang="en-US" sz="2400" dirty="0" smtClean="0"/>
              <a:t>:</a:t>
            </a:r>
          </a:p>
          <a:p>
            <a:endParaRPr lang="en-US" sz="2400" dirty="0">
              <a:hlinkClick r:id="rId4"/>
            </a:endParaRPr>
          </a:p>
          <a:p>
            <a:pPr algn="ctr"/>
            <a:r>
              <a:rPr lang="de-CH" sz="2400" dirty="0" smtClean="0">
                <a:hlinkClick r:id="rId4"/>
              </a:rPr>
              <a:t>https</a:t>
            </a:r>
            <a:r>
              <a:rPr lang="de-CH" sz="2400" dirty="0">
                <a:hlinkClick r:id="rId4"/>
              </a:rPr>
              <a:t>://</a:t>
            </a:r>
            <a:r>
              <a:rPr lang="de-CH" sz="2400" dirty="0" smtClean="0">
                <a:hlinkClick r:id="rId4"/>
              </a:rPr>
              <a:t>www.fai.org/page/f2-control-line</a:t>
            </a:r>
            <a:endParaRPr lang="de-CH" sz="2400" dirty="0" smtClean="0"/>
          </a:p>
          <a:p>
            <a:endParaRPr lang="de-CH" sz="2400" dirty="0" smtClean="0"/>
          </a:p>
          <a:p>
            <a:pPr algn="ctr"/>
            <a:r>
              <a:rPr lang="de-CH" sz="2400" dirty="0" err="1" smtClean="0"/>
              <a:t>Current</a:t>
            </a:r>
            <a:r>
              <a:rPr lang="de-CH" sz="2400" dirty="0" smtClean="0"/>
              <a:t> </a:t>
            </a:r>
            <a:r>
              <a:rPr lang="de-CH" sz="2400" dirty="0" err="1" smtClean="0"/>
              <a:t>rules</a:t>
            </a:r>
            <a:r>
              <a:rPr lang="de-CH" sz="2400" dirty="0" smtClean="0"/>
              <a:t>:</a:t>
            </a:r>
            <a:r>
              <a:rPr lang="de-CH" sz="2400" b="1" dirty="0"/>
              <a:t> </a:t>
            </a:r>
            <a:r>
              <a:rPr lang="de-CH" sz="2400" u="sng" dirty="0" smtClean="0">
                <a:hlinkClick r:id="rId5"/>
              </a:rPr>
              <a:t>https</a:t>
            </a:r>
            <a:r>
              <a:rPr lang="de-CH" sz="2400" u="sng" dirty="0">
                <a:hlinkClick r:id="rId5"/>
              </a:rPr>
              <a:t>://</a:t>
            </a:r>
            <a:r>
              <a:rPr lang="de-CH" sz="2400" u="sng" dirty="0" smtClean="0">
                <a:hlinkClick r:id="rId5"/>
              </a:rPr>
              <a:t>www.fai.org/page/ciam-code</a:t>
            </a:r>
            <a:endParaRPr lang="de-CH" sz="2400" u="sng" dirty="0"/>
          </a:p>
        </p:txBody>
      </p:sp>
      <p:pic>
        <p:nvPicPr>
          <p:cNvPr id="8" name="Bild 1" descr="fakof2_logo"/>
          <p:cNvPicPr/>
          <p:nvPr/>
        </p:nvPicPr>
        <p:blipFill>
          <a:blip r:embed="rId6">
            <a:extLst>
              <a:ext uri="{28A0092B-C50C-407E-A947-70E740481C1C}">
                <a14:useLocalDpi xmlns:a14="http://schemas.microsoft.com/office/drawing/2010/main" val="0"/>
              </a:ext>
            </a:extLst>
          </a:blip>
          <a:srcRect/>
          <a:stretch>
            <a:fillRect/>
          </a:stretch>
        </p:blipFill>
        <p:spPr bwMode="auto">
          <a:xfrm>
            <a:off x="9590314" y="393901"/>
            <a:ext cx="2122714" cy="2013858"/>
          </a:xfrm>
          <a:prstGeom prst="rect">
            <a:avLst/>
          </a:prstGeom>
          <a:noFill/>
          <a:ln>
            <a:noFill/>
          </a:ln>
        </p:spPr>
      </p:pic>
    </p:spTree>
    <p:extLst>
      <p:ext uri="{BB962C8B-B14F-4D97-AF65-F5344CB8AC3E}">
        <p14:creationId xmlns:p14="http://schemas.microsoft.com/office/powerpoint/2010/main" val="22069577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4" name="Ellipse 53"/>
          <p:cNvSpPr/>
          <p:nvPr/>
        </p:nvSpPr>
        <p:spPr>
          <a:xfrm>
            <a:off x="5930771" y="4469068"/>
            <a:ext cx="487853" cy="48785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30</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4.2.15.5  Three consecutive inside loops</a:t>
            </a:r>
            <a:endParaRPr lang="de-CH" sz="1000" dirty="0">
              <a:latin typeface="Arial Black" panose="020B0A04020102020204" pitchFamily="34" charset="0"/>
            </a:endParaRPr>
          </a:p>
        </p:txBody>
      </p:sp>
      <p:sp>
        <p:nvSpPr>
          <p:cNvPr id="16" name="Ellipse 15"/>
          <p:cNvSpPr/>
          <p:nvPr/>
        </p:nvSpPr>
        <p:spPr>
          <a:xfrm>
            <a:off x="5191545"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7" name="Gruppieren 16">
            <a:extLst>
              <a:ext uri="{FF2B5EF4-FFF2-40B4-BE49-F238E27FC236}">
                <a16:creationId xmlns="" xmlns:a16="http://schemas.microsoft.com/office/drawing/2014/main" id="{8EED730F-B658-40FC-8B95-D6A4C8AF1CC5}"/>
              </a:ext>
            </a:extLst>
          </p:cNvPr>
          <p:cNvGrpSpPr/>
          <p:nvPr/>
        </p:nvGrpSpPr>
        <p:grpSpPr>
          <a:xfrm>
            <a:off x="4939299" y="1900178"/>
            <a:ext cx="5185263" cy="4165782"/>
            <a:chOff x="4939299" y="1900178"/>
            <a:chExt cx="5185263" cy="4165782"/>
          </a:xfrm>
        </p:grpSpPr>
        <p:cxnSp>
          <p:nvCxnSpPr>
            <p:cNvPr id="11" name="Gerader Verbinder 10"/>
            <p:cNvCxnSpPr>
              <a:cxnSpLocks/>
            </p:cNvCxnSpPr>
            <p:nvPr/>
          </p:nvCxnSpPr>
          <p:spPr>
            <a:xfrm>
              <a:off x="6162040" y="1900178"/>
              <a:ext cx="21277" cy="4165782"/>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078046" y="4759005"/>
              <a:ext cx="3351578" cy="22419"/>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4" y="4583286"/>
              <a:ext cx="731848"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4939299" y="2756800"/>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7549756" y="2607886"/>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grpSp>
      <p:sp>
        <p:nvSpPr>
          <p:cNvPr id="66" name="Pfeil nach rechts 65"/>
          <p:cNvSpPr/>
          <p:nvPr/>
        </p:nvSpPr>
        <p:spPr>
          <a:xfrm rot="12269726" flipH="1">
            <a:off x="8183917" y="3523812"/>
            <a:ext cx="466088" cy="3323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7" name="Pfeil nach rechts 66"/>
          <p:cNvSpPr/>
          <p:nvPr/>
        </p:nvSpPr>
        <p:spPr>
          <a:xfrm flipH="1">
            <a:off x="7823774" y="4581176"/>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69" name="Gerader Verbinder 68"/>
          <p:cNvCxnSpPr/>
          <p:nvPr/>
        </p:nvCxnSpPr>
        <p:spPr>
          <a:xfrm flipH="1" flipV="1">
            <a:off x="6450476" y="2843121"/>
            <a:ext cx="1731129" cy="751158"/>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Ellipse 60"/>
          <p:cNvSpPr/>
          <p:nvPr/>
        </p:nvSpPr>
        <p:spPr>
          <a:xfrm>
            <a:off x="5998634" y="454856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9" name="Gruppieren 18">
            <a:extLst>
              <a:ext uri="{FF2B5EF4-FFF2-40B4-BE49-F238E27FC236}">
                <a16:creationId xmlns="" xmlns:a16="http://schemas.microsoft.com/office/drawing/2014/main" id="{35B253EA-75CB-4B30-BE72-A5053F3CEF70}"/>
              </a:ext>
            </a:extLst>
          </p:cNvPr>
          <p:cNvGrpSpPr/>
          <p:nvPr/>
        </p:nvGrpSpPr>
        <p:grpSpPr>
          <a:xfrm>
            <a:off x="3174274" y="1773815"/>
            <a:ext cx="4027867" cy="3015116"/>
            <a:chOff x="3174274" y="1773815"/>
            <a:chExt cx="4027867" cy="3015116"/>
          </a:xfrm>
        </p:grpSpPr>
        <p:sp>
          <p:nvSpPr>
            <p:cNvPr id="48" name="Ellipse 47"/>
            <p:cNvSpPr/>
            <p:nvPr/>
          </p:nvSpPr>
          <p:spPr>
            <a:xfrm>
              <a:off x="5150141" y="2396915"/>
              <a:ext cx="2052000" cy="2376000"/>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9" name="Ellipse 48"/>
            <p:cNvSpPr/>
            <p:nvPr/>
          </p:nvSpPr>
          <p:spPr>
            <a:xfrm>
              <a:off x="4858119" y="2792538"/>
              <a:ext cx="1980000" cy="1980000"/>
            </a:xfrm>
            <a:prstGeom prst="ellipse">
              <a:avLst/>
            </a:prstGeom>
            <a:noFill/>
            <a:ln w="762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50" name="Ellipse 49"/>
            <p:cNvSpPr/>
            <p:nvPr/>
          </p:nvSpPr>
          <p:spPr>
            <a:xfrm>
              <a:off x="4631937" y="2496890"/>
              <a:ext cx="2451635" cy="2292041"/>
            </a:xfrm>
            <a:prstGeom prst="ellipse">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4" name="Sprechblase: rechteckig 3">
              <a:extLst>
                <a:ext uri="{FF2B5EF4-FFF2-40B4-BE49-F238E27FC236}">
                  <a16:creationId xmlns="" xmlns:a16="http://schemas.microsoft.com/office/drawing/2014/main" id="{D0950B8D-7CFE-402F-9DE3-A2E463300253}"/>
                </a:ext>
              </a:extLst>
            </p:cNvPr>
            <p:cNvSpPr/>
            <p:nvPr/>
          </p:nvSpPr>
          <p:spPr>
            <a:xfrm>
              <a:off x="3581400" y="2733464"/>
              <a:ext cx="828887" cy="338549"/>
            </a:xfrm>
            <a:prstGeom prst="wedgeRectCallout">
              <a:avLst>
                <a:gd name="adj1" fmla="val 142556"/>
                <a:gd name="adj2" fmla="val 10528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displaced</a:t>
              </a:r>
              <a:endParaRPr lang="de-CH" sz="1000" dirty="0">
                <a:solidFill>
                  <a:schemeClr val="tx1"/>
                </a:solidFill>
                <a:latin typeface="Arial" panose="020B0604020202020204" pitchFamily="34" charset="0"/>
                <a:cs typeface="Arial" panose="020B0604020202020204" pitchFamily="34" charset="0"/>
              </a:endParaRPr>
            </a:p>
          </p:txBody>
        </p:sp>
        <p:sp>
          <p:nvSpPr>
            <p:cNvPr id="70" name="Sprechblase: rechteckig 69">
              <a:extLst>
                <a:ext uri="{FF2B5EF4-FFF2-40B4-BE49-F238E27FC236}">
                  <a16:creationId xmlns="" xmlns:a16="http://schemas.microsoft.com/office/drawing/2014/main" id="{C07C43F6-8E0D-4F09-9EAD-F160A7463E76}"/>
                </a:ext>
              </a:extLst>
            </p:cNvPr>
            <p:cNvSpPr/>
            <p:nvPr/>
          </p:nvSpPr>
          <p:spPr>
            <a:xfrm>
              <a:off x="3174274" y="3594279"/>
              <a:ext cx="864326" cy="538335"/>
            </a:xfrm>
            <a:prstGeom prst="wedgeRectCallout">
              <a:avLst>
                <a:gd name="adj1" fmla="val 146927"/>
                <a:gd name="adj2" fmla="val 3692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 &amp; </a:t>
              </a:r>
              <a:r>
                <a:rPr lang="de-CH" sz="1000" dirty="0" err="1" smtClean="0">
                  <a:solidFill>
                    <a:schemeClr val="tx1"/>
                  </a:solidFill>
                  <a:latin typeface="Arial" panose="020B0604020202020204" pitchFamily="34" charset="0"/>
                  <a:cs typeface="Arial" panose="020B0604020202020204" pitchFamily="34" charset="0"/>
                </a:rPr>
                <a:t>displaced</a:t>
              </a:r>
              <a:endParaRPr lang="de-CH" sz="1000" dirty="0">
                <a:solidFill>
                  <a:schemeClr val="tx1"/>
                </a:solidFill>
                <a:latin typeface="Arial" panose="020B0604020202020204" pitchFamily="34" charset="0"/>
                <a:cs typeface="Arial" panose="020B0604020202020204" pitchFamily="34" charset="0"/>
              </a:endParaRPr>
            </a:p>
          </p:txBody>
        </p:sp>
        <p:sp>
          <p:nvSpPr>
            <p:cNvPr id="71" name="Sprechblase: rechteckig 70">
              <a:extLst>
                <a:ext uri="{FF2B5EF4-FFF2-40B4-BE49-F238E27FC236}">
                  <a16:creationId xmlns="" xmlns:a16="http://schemas.microsoft.com/office/drawing/2014/main" id="{AE2D0256-DFB0-4CA1-A8C3-1F91887024DF}"/>
                </a:ext>
              </a:extLst>
            </p:cNvPr>
            <p:cNvSpPr/>
            <p:nvPr/>
          </p:nvSpPr>
          <p:spPr>
            <a:xfrm>
              <a:off x="6367328" y="1773815"/>
              <a:ext cx="681547" cy="338549"/>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dirty="0">
                <a:solidFill>
                  <a:schemeClr val="tx1"/>
                </a:solidFill>
                <a:latin typeface="Arial" panose="020B0604020202020204" pitchFamily="34" charset="0"/>
                <a:cs typeface="Arial" panose="020B0604020202020204" pitchFamily="34" charset="0"/>
              </a:endParaRPr>
            </a:p>
          </p:txBody>
        </p:sp>
      </p:grpSp>
      <p:grpSp>
        <p:nvGrpSpPr>
          <p:cNvPr id="14" name="Gruppieren 13">
            <a:extLst>
              <a:ext uri="{FF2B5EF4-FFF2-40B4-BE49-F238E27FC236}">
                <a16:creationId xmlns="" xmlns:a16="http://schemas.microsoft.com/office/drawing/2014/main" id="{CC1AF70A-1A11-4E3A-96FD-EC1FFD20A611}"/>
              </a:ext>
            </a:extLst>
          </p:cNvPr>
          <p:cNvGrpSpPr/>
          <p:nvPr/>
        </p:nvGrpSpPr>
        <p:grpSpPr>
          <a:xfrm>
            <a:off x="1260000" y="1438513"/>
            <a:ext cx="1816053" cy="625848"/>
            <a:chOff x="1260000" y="1438513"/>
            <a:chExt cx="1816053" cy="625848"/>
          </a:xfrm>
        </p:grpSpPr>
        <p:grpSp>
          <p:nvGrpSpPr>
            <p:cNvPr id="6" name="Gruppieren 5"/>
            <p:cNvGrpSpPr/>
            <p:nvPr/>
          </p:nvGrpSpPr>
          <p:grpSpPr>
            <a:xfrm>
              <a:off x="1260000" y="1438513"/>
              <a:ext cx="1816053" cy="461665"/>
              <a:chOff x="1005370" y="1610622"/>
              <a:chExt cx="1816053" cy="461665"/>
            </a:xfrm>
          </p:grpSpPr>
          <p:cxnSp>
            <p:nvCxnSpPr>
              <p:cNvPr id="39" name="Gerader Verbinder 38"/>
              <p:cNvCxnSpPr/>
              <p:nvPr/>
            </p:nvCxnSpPr>
            <p:spPr>
              <a:xfrm>
                <a:off x="1793330" y="1959471"/>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809168" y="1757530"/>
                <a:ext cx="10122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005370" y="1610622"/>
                <a:ext cx="812486"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52" name="Gerader Verbinder 51"/>
              <p:cNvCxnSpPr/>
              <p:nvPr/>
            </p:nvCxnSpPr>
            <p:spPr>
              <a:xfrm>
                <a:off x="2154976" y="1959471"/>
                <a:ext cx="302507"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2518916" y="1959471"/>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 xmlns:a16="http://schemas.microsoft.com/office/drawing/2014/main" id="{AA321CEF-AC0C-457B-9DB7-0A7386D6A68C}"/>
                </a:ext>
              </a:extLst>
            </p:cNvPr>
            <p:cNvSpPr txBox="1"/>
            <p:nvPr/>
          </p:nvSpPr>
          <p:spPr>
            <a:xfrm>
              <a:off x="2044568" y="1787362"/>
              <a:ext cx="1031485"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3</a:t>
              </a:r>
            </a:p>
          </p:txBody>
        </p:sp>
      </p:grpSp>
      <p:grpSp>
        <p:nvGrpSpPr>
          <p:cNvPr id="10" name="Gruppieren 9"/>
          <p:cNvGrpSpPr/>
          <p:nvPr/>
        </p:nvGrpSpPr>
        <p:grpSpPr>
          <a:xfrm>
            <a:off x="5523777" y="4634718"/>
            <a:ext cx="1281806" cy="848983"/>
            <a:chOff x="2841255" y="3711655"/>
            <a:chExt cx="1075218" cy="805883"/>
          </a:xfrm>
        </p:grpSpPr>
        <p:grpSp>
          <p:nvGrpSpPr>
            <p:cNvPr id="8" name="Gruppieren 7"/>
            <p:cNvGrpSpPr/>
            <p:nvPr/>
          </p:nvGrpSpPr>
          <p:grpSpPr>
            <a:xfrm>
              <a:off x="2841255" y="3711655"/>
              <a:ext cx="317996" cy="789140"/>
              <a:chOff x="2129425" y="2079320"/>
              <a:chExt cx="292274" cy="789140"/>
            </a:xfrm>
            <a:solidFill>
              <a:schemeClr val="bg1"/>
            </a:solidFill>
          </p:grpSpPr>
          <p:sp>
            <p:nvSpPr>
              <p:cNvPr id="3" name="Ellipse 2"/>
              <p:cNvSpPr/>
              <p:nvPr/>
            </p:nvSpPr>
            <p:spPr>
              <a:xfrm>
                <a:off x="2154477" y="2079320"/>
                <a:ext cx="250520" cy="307551"/>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cxnSpLocks/>
                <a:stCxn id="3" idx="4"/>
              </p:cNvCxnSpPr>
              <p:nvPr/>
            </p:nvCxnSpPr>
            <p:spPr>
              <a:xfrm>
                <a:off x="2279738" y="2386871"/>
                <a:ext cx="0" cy="28117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399"/>
              <a:ext cx="317996" cy="789139"/>
              <a:chOff x="2129425" y="2079321"/>
              <a:chExt cx="292274" cy="789139"/>
            </a:xfrm>
            <a:solidFill>
              <a:schemeClr val="bg1"/>
            </a:solidFill>
          </p:grpSpPr>
          <p:sp>
            <p:nvSpPr>
              <p:cNvPr id="22" name="Ellipse 21"/>
              <p:cNvSpPr/>
              <p:nvPr/>
            </p:nvSpPr>
            <p:spPr>
              <a:xfrm>
                <a:off x="2154478" y="2079321"/>
                <a:ext cx="250520" cy="307551"/>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cxnSpLocks/>
                <a:stCxn id="22" idx="4"/>
              </p:cNvCxnSpPr>
              <p:nvPr/>
            </p:nvCxnSpPr>
            <p:spPr>
              <a:xfrm>
                <a:off x="2279738" y="2386872"/>
                <a:ext cx="0" cy="28117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307551"/>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79738" y="2386872"/>
                <a:ext cx="0" cy="28117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7990341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down)">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1" name="Ellipse 40"/>
          <p:cNvSpPr/>
          <p:nvPr/>
        </p:nvSpPr>
        <p:spPr>
          <a:xfrm>
            <a:off x="5962341" y="4498091"/>
            <a:ext cx="441040" cy="44104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31</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6225159" cy="338554"/>
          </a:xfrm>
          <a:prstGeom prst="rect">
            <a:avLst/>
          </a:prstGeom>
          <a:noFill/>
        </p:spPr>
        <p:txBody>
          <a:bodyPr wrap="square" rtlCol="0">
            <a:spAutoFit/>
          </a:bodyPr>
          <a:lstStyle/>
          <a:p>
            <a:r>
              <a:rPr lang="de-CH" sz="1600" dirty="0">
                <a:latin typeface="Arial Black" panose="020B0A04020102020204" pitchFamily="34" charset="0"/>
              </a:rPr>
              <a:t>4.2.15.6  Two consecutive laps of inverted level flight</a:t>
            </a:r>
            <a:endParaRPr lang="de-CH" sz="1000" dirty="0">
              <a:latin typeface="Arial Black" panose="020B0A04020102020204" pitchFamily="34" charset="0"/>
            </a:endParaRPr>
          </a:p>
        </p:txBody>
      </p:sp>
      <p:cxnSp>
        <p:nvCxnSpPr>
          <p:cNvPr id="53" name="Gerader Verbinder 52"/>
          <p:cNvCxnSpPr/>
          <p:nvPr/>
        </p:nvCxnSpPr>
        <p:spPr>
          <a:xfrm flipH="1">
            <a:off x="2209800" y="4712053"/>
            <a:ext cx="7394074" cy="2476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 name="Gruppieren 30"/>
          <p:cNvGrpSpPr/>
          <p:nvPr/>
        </p:nvGrpSpPr>
        <p:grpSpPr>
          <a:xfrm>
            <a:off x="1260000" y="1440000"/>
            <a:ext cx="1346312" cy="461665"/>
            <a:chOff x="1011484" y="1158913"/>
            <a:chExt cx="1346312" cy="461665"/>
          </a:xfrm>
        </p:grpSpPr>
        <p:cxnSp>
          <p:nvCxnSpPr>
            <p:cNvPr id="32" name="Gerader Verbinder 3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1011484" y="1158913"/>
              <a:ext cx="843053"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grpSp>
      <p:sp>
        <p:nvSpPr>
          <p:cNvPr id="57" name="Textfeld 56"/>
          <p:cNvSpPr txBox="1"/>
          <p:nvPr/>
        </p:nvSpPr>
        <p:spPr>
          <a:xfrm>
            <a:off x="9603874" y="4553845"/>
            <a:ext cx="1657973"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 +/- 30 cm</a:t>
            </a:r>
          </a:p>
        </p:txBody>
      </p:sp>
      <p:cxnSp>
        <p:nvCxnSpPr>
          <p:cNvPr id="46" name="Gerader Verbinder 45"/>
          <p:cNvCxnSpPr/>
          <p:nvPr/>
        </p:nvCxnSpPr>
        <p:spPr>
          <a:xfrm flipH="1">
            <a:off x="2150554" y="4991053"/>
            <a:ext cx="2660737" cy="891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H="1">
            <a:off x="2832116" y="4445933"/>
            <a:ext cx="2660737" cy="891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9" name="Freihandform 28"/>
          <p:cNvSpPr/>
          <p:nvPr/>
        </p:nvSpPr>
        <p:spPr>
          <a:xfrm>
            <a:off x="6939673" y="4566789"/>
            <a:ext cx="2492680" cy="307025"/>
          </a:xfrm>
          <a:custGeom>
            <a:avLst/>
            <a:gdLst>
              <a:gd name="connsiteX0" fmla="*/ 0 w 2492680"/>
              <a:gd name="connsiteY0" fmla="*/ 37602 h 175389"/>
              <a:gd name="connsiteX1" fmla="*/ 651354 w 2492680"/>
              <a:gd name="connsiteY1" fmla="*/ 150337 h 175389"/>
              <a:gd name="connsiteX2" fmla="*/ 1164921 w 2492680"/>
              <a:gd name="connsiteY2" fmla="*/ 24 h 175389"/>
              <a:gd name="connsiteX3" fmla="*/ 1841326 w 2492680"/>
              <a:gd name="connsiteY3" fmla="*/ 137811 h 175389"/>
              <a:gd name="connsiteX4" fmla="*/ 2254685 w 2492680"/>
              <a:gd name="connsiteY4" fmla="*/ 37602 h 175389"/>
              <a:gd name="connsiteX5" fmla="*/ 2492680 w 2492680"/>
              <a:gd name="connsiteY5" fmla="*/ 175389 h 17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2680" h="175389">
                <a:moveTo>
                  <a:pt x="0" y="37602"/>
                </a:moveTo>
                <a:cubicBezTo>
                  <a:pt x="228600" y="97101"/>
                  <a:pt x="457201" y="156600"/>
                  <a:pt x="651354" y="150337"/>
                </a:cubicBezTo>
                <a:cubicBezTo>
                  <a:pt x="845507" y="144074"/>
                  <a:pt x="966592" y="2112"/>
                  <a:pt x="1164921" y="24"/>
                </a:cubicBezTo>
                <a:cubicBezTo>
                  <a:pt x="1363250" y="-2064"/>
                  <a:pt x="1659699" y="131548"/>
                  <a:pt x="1841326" y="137811"/>
                </a:cubicBezTo>
                <a:cubicBezTo>
                  <a:pt x="2022953" y="144074"/>
                  <a:pt x="2146126" y="31339"/>
                  <a:pt x="2254685" y="37602"/>
                </a:cubicBezTo>
                <a:cubicBezTo>
                  <a:pt x="2363244" y="43865"/>
                  <a:pt x="2492680" y="175389"/>
                  <a:pt x="2492680" y="175389"/>
                </a:cubicBezTo>
              </a:path>
            </a:pathLst>
          </a:cu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2" name="Ellipse 41"/>
          <p:cNvSpPr/>
          <p:nvPr/>
        </p:nvSpPr>
        <p:spPr>
          <a:xfrm>
            <a:off x="6011770" y="4553845"/>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0" name="Sprechblase: rechteckig 49">
            <a:extLst>
              <a:ext uri="{FF2B5EF4-FFF2-40B4-BE49-F238E27FC236}">
                <a16:creationId xmlns="" xmlns:a16="http://schemas.microsoft.com/office/drawing/2014/main" id="{9F6E45EB-A594-4B6A-827E-A5CC3BA2C08E}"/>
              </a:ext>
            </a:extLst>
          </p:cNvPr>
          <p:cNvSpPr/>
          <p:nvPr/>
        </p:nvSpPr>
        <p:spPr>
          <a:xfrm>
            <a:off x="7923269" y="3606519"/>
            <a:ext cx="1332000" cy="360000"/>
          </a:xfrm>
          <a:prstGeom prst="wedgeRectCallout">
            <a:avLst>
              <a:gd name="adj1" fmla="val -35591"/>
              <a:gd name="adj2" fmla="val 21824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Visible </a:t>
            </a:r>
            <a:r>
              <a:rPr lang="de-CH" sz="1000" dirty="0" err="1" smtClean="0">
                <a:solidFill>
                  <a:schemeClr val="tx1"/>
                </a:solidFill>
                <a:latin typeface="Arial" panose="020B0604020202020204" pitchFamily="34" charset="0"/>
                <a:cs typeface="Arial" panose="020B0604020202020204" pitchFamily="34" charset="0"/>
              </a:rPr>
              <a:t>correction</a:t>
            </a:r>
            <a:endParaRPr lang="de-CH" sz="1000" dirty="0">
              <a:solidFill>
                <a:schemeClr val="tx1"/>
              </a:solidFill>
              <a:latin typeface="Arial" panose="020B0604020202020204" pitchFamily="34" charset="0"/>
              <a:cs typeface="Arial" panose="020B0604020202020204" pitchFamily="34" charset="0"/>
            </a:endParaRPr>
          </a:p>
        </p:txBody>
      </p:sp>
      <p:sp>
        <p:nvSpPr>
          <p:cNvPr id="52" name="Sprechblase: rechteckig 51">
            <a:extLst>
              <a:ext uri="{FF2B5EF4-FFF2-40B4-BE49-F238E27FC236}">
                <a16:creationId xmlns="" xmlns:a16="http://schemas.microsoft.com/office/drawing/2014/main" id="{0EFEAA5F-7473-419A-90A1-CF737D4B30F5}"/>
              </a:ext>
            </a:extLst>
          </p:cNvPr>
          <p:cNvSpPr/>
          <p:nvPr/>
        </p:nvSpPr>
        <p:spPr>
          <a:xfrm>
            <a:off x="1059068" y="4262513"/>
            <a:ext cx="720000" cy="360000"/>
          </a:xfrm>
          <a:prstGeom prst="wedgeRectCallout">
            <a:avLst>
              <a:gd name="adj1" fmla="val 192614"/>
              <a:gd name="adj2" fmla="val 396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000" dirty="0" err="1" smtClean="0">
                <a:solidFill>
                  <a:schemeClr val="tx1"/>
                </a:solidFill>
                <a:latin typeface="Arial" panose="020B0604020202020204" pitchFamily="34" charset="0"/>
                <a:cs typeface="Arial" panose="020B0604020202020204" pitchFamily="34" charset="0"/>
              </a:rPr>
              <a:t>above</a:t>
            </a:r>
            <a:r>
              <a:rPr lang="de-CH" sz="1000" dirty="0" smtClean="0">
                <a:solidFill>
                  <a:schemeClr val="tx1"/>
                </a:solidFill>
                <a:latin typeface="Arial" panose="020B0604020202020204" pitchFamily="34" charset="0"/>
                <a:cs typeface="Arial" panose="020B0604020202020204" pitchFamily="34" charset="0"/>
              </a:rPr>
              <a:t> </a:t>
            </a:r>
            <a:r>
              <a:rPr lang="de-CH" sz="1000" dirty="0">
                <a:solidFill>
                  <a:schemeClr val="tx1"/>
                </a:solidFill>
                <a:latin typeface="Arial" panose="020B0604020202020204" pitchFamily="34" charset="0"/>
                <a:cs typeface="Arial" panose="020B0604020202020204" pitchFamily="34" charset="0"/>
              </a:rPr>
              <a:t>1.8 m</a:t>
            </a:r>
          </a:p>
        </p:txBody>
      </p:sp>
      <p:sp>
        <p:nvSpPr>
          <p:cNvPr id="55" name="Sprechblase: rechteckig 54">
            <a:extLst>
              <a:ext uri="{FF2B5EF4-FFF2-40B4-BE49-F238E27FC236}">
                <a16:creationId xmlns="" xmlns:a16="http://schemas.microsoft.com/office/drawing/2014/main" id="{0AF857A7-D27E-4FB3-B5D4-A32CE971A700}"/>
              </a:ext>
            </a:extLst>
          </p:cNvPr>
          <p:cNvSpPr/>
          <p:nvPr/>
        </p:nvSpPr>
        <p:spPr>
          <a:xfrm>
            <a:off x="1033919" y="4778137"/>
            <a:ext cx="720000" cy="364026"/>
          </a:xfrm>
          <a:prstGeom prst="wedgeRectCallout">
            <a:avLst>
              <a:gd name="adj1" fmla="val 97766"/>
              <a:gd name="adj2" fmla="val 460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000" dirty="0" err="1" smtClean="0">
                <a:solidFill>
                  <a:schemeClr val="tx1"/>
                </a:solidFill>
                <a:latin typeface="Arial" panose="020B0604020202020204" pitchFamily="34" charset="0"/>
                <a:cs typeface="Arial" panose="020B0604020202020204" pitchFamily="34" charset="0"/>
              </a:rPr>
              <a:t>below</a:t>
            </a:r>
            <a:r>
              <a:rPr lang="de-CH" sz="1000" dirty="0" smtClean="0">
                <a:solidFill>
                  <a:schemeClr val="tx1"/>
                </a:solidFill>
                <a:latin typeface="Arial" panose="020B0604020202020204" pitchFamily="34" charset="0"/>
                <a:cs typeface="Arial" panose="020B0604020202020204" pitchFamily="34" charset="0"/>
              </a:rPr>
              <a:t> </a:t>
            </a:r>
            <a:r>
              <a:rPr lang="de-CH" sz="1000" dirty="0">
                <a:solidFill>
                  <a:schemeClr val="tx1"/>
                </a:solidFill>
                <a:latin typeface="Arial" panose="020B0604020202020204" pitchFamily="34" charset="0"/>
                <a:cs typeface="Arial" panose="020B0604020202020204" pitchFamily="34" charset="0"/>
              </a:rPr>
              <a:t>1.2 m</a:t>
            </a:r>
          </a:p>
        </p:txBody>
      </p:sp>
      <p:grpSp>
        <p:nvGrpSpPr>
          <p:cNvPr id="10" name="Gruppieren 9"/>
          <p:cNvGrpSpPr/>
          <p:nvPr/>
        </p:nvGrpSpPr>
        <p:grpSpPr>
          <a:xfrm>
            <a:off x="5542414" y="4657250"/>
            <a:ext cx="1281806" cy="844124"/>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74953"/>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54274"/>
                <a:ext cx="14239" cy="31377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74953"/>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54276"/>
                <a:ext cx="14240" cy="3137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74953"/>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54274"/>
                <a:ext cx="14239" cy="31377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572001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6" name="Ellipse 65"/>
          <p:cNvSpPr/>
          <p:nvPr/>
        </p:nvSpPr>
        <p:spPr>
          <a:xfrm>
            <a:off x="5938707" y="4485011"/>
            <a:ext cx="464466" cy="46446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32</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4.2.15.7  Three consecutive outside loops</a:t>
            </a:r>
            <a:endParaRPr lang="de-CH" sz="1000" dirty="0">
              <a:latin typeface="Arial Black" panose="020B0A04020102020204" pitchFamily="34" charset="0"/>
            </a:endParaRPr>
          </a:p>
        </p:txBody>
      </p:sp>
      <p:cxnSp>
        <p:nvCxnSpPr>
          <p:cNvPr id="11" name="Gerader Verbinder 10"/>
          <p:cNvCxnSpPr>
            <a:cxnSpLocks/>
          </p:cNvCxnSpPr>
          <p:nvPr/>
        </p:nvCxnSpPr>
        <p:spPr>
          <a:xfrm>
            <a:off x="6162513" y="1992923"/>
            <a:ext cx="20804" cy="407303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2801446" y="4759005"/>
            <a:ext cx="3351578" cy="22419"/>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1563163" y="4583286"/>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a:cxnSpLocks/>
          </p:cNvCxnSpPr>
          <p:nvPr/>
        </p:nvCxnSpPr>
        <p:spPr>
          <a:xfrm flipH="1">
            <a:off x="4034424" y="2756800"/>
            <a:ext cx="3726253"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5191545"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5" name="Textfeld 54"/>
          <p:cNvSpPr txBox="1"/>
          <p:nvPr/>
        </p:nvSpPr>
        <p:spPr>
          <a:xfrm>
            <a:off x="3131482" y="2603839"/>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sp>
        <p:nvSpPr>
          <p:cNvPr id="4" name="Pfeil nach rechts 3"/>
          <p:cNvSpPr/>
          <p:nvPr/>
        </p:nvSpPr>
        <p:spPr>
          <a:xfrm>
            <a:off x="3479904" y="4616964"/>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61" name="Gerader Verbinder 60"/>
          <p:cNvCxnSpPr/>
          <p:nvPr/>
        </p:nvCxnSpPr>
        <p:spPr>
          <a:xfrm flipV="1">
            <a:off x="4067949" y="2878392"/>
            <a:ext cx="1731129" cy="751158"/>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Ellipse 66"/>
          <p:cNvSpPr/>
          <p:nvPr/>
        </p:nvSpPr>
        <p:spPr>
          <a:xfrm>
            <a:off x="5998577" y="453345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4" name="Pfeil nach rechts 53"/>
          <p:cNvSpPr/>
          <p:nvPr/>
        </p:nvSpPr>
        <p:spPr>
          <a:xfrm rot="9330274">
            <a:off x="4103320" y="3348576"/>
            <a:ext cx="466088" cy="3323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68" name="Gruppieren 67">
            <a:extLst>
              <a:ext uri="{FF2B5EF4-FFF2-40B4-BE49-F238E27FC236}">
                <a16:creationId xmlns="" xmlns:a16="http://schemas.microsoft.com/office/drawing/2014/main" id="{2C571415-E2A8-4252-98F8-452438C4485D}"/>
              </a:ext>
            </a:extLst>
          </p:cNvPr>
          <p:cNvGrpSpPr/>
          <p:nvPr/>
        </p:nvGrpSpPr>
        <p:grpSpPr>
          <a:xfrm>
            <a:off x="3359481" y="1773815"/>
            <a:ext cx="3842660" cy="3015116"/>
            <a:chOff x="3359481" y="1773815"/>
            <a:chExt cx="3842660" cy="3015116"/>
          </a:xfrm>
        </p:grpSpPr>
        <p:sp>
          <p:nvSpPr>
            <p:cNvPr id="69" name="Ellipse 68">
              <a:extLst>
                <a:ext uri="{FF2B5EF4-FFF2-40B4-BE49-F238E27FC236}">
                  <a16:creationId xmlns="" xmlns:a16="http://schemas.microsoft.com/office/drawing/2014/main" id="{2C298A48-356E-4456-8E93-BF560B00AAAC}"/>
                </a:ext>
              </a:extLst>
            </p:cNvPr>
            <p:cNvSpPr/>
            <p:nvPr/>
          </p:nvSpPr>
          <p:spPr>
            <a:xfrm>
              <a:off x="5150141" y="2396915"/>
              <a:ext cx="2052000" cy="2376000"/>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69">
              <a:extLst>
                <a:ext uri="{FF2B5EF4-FFF2-40B4-BE49-F238E27FC236}">
                  <a16:creationId xmlns="" xmlns:a16="http://schemas.microsoft.com/office/drawing/2014/main" id="{AAE57251-C4FE-4428-A223-7CD49164C671}"/>
                </a:ext>
              </a:extLst>
            </p:cNvPr>
            <p:cNvSpPr/>
            <p:nvPr/>
          </p:nvSpPr>
          <p:spPr>
            <a:xfrm>
              <a:off x="4858119" y="2792538"/>
              <a:ext cx="1980000" cy="1980000"/>
            </a:xfrm>
            <a:prstGeom prst="ellipse">
              <a:avLst/>
            </a:prstGeom>
            <a:noFill/>
            <a:ln w="762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71" name="Ellipse 70">
              <a:extLst>
                <a:ext uri="{FF2B5EF4-FFF2-40B4-BE49-F238E27FC236}">
                  <a16:creationId xmlns="" xmlns:a16="http://schemas.microsoft.com/office/drawing/2014/main" id="{48077448-4752-4DB1-81F6-676C9CB86F89}"/>
                </a:ext>
              </a:extLst>
            </p:cNvPr>
            <p:cNvSpPr/>
            <p:nvPr/>
          </p:nvSpPr>
          <p:spPr>
            <a:xfrm>
              <a:off x="4631937" y="2496890"/>
              <a:ext cx="2451635" cy="2292041"/>
            </a:xfrm>
            <a:prstGeom prst="ellipse">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72" name="Sprechblase: rechteckig 71">
              <a:extLst>
                <a:ext uri="{FF2B5EF4-FFF2-40B4-BE49-F238E27FC236}">
                  <a16:creationId xmlns="" xmlns:a16="http://schemas.microsoft.com/office/drawing/2014/main" id="{02FB4714-AEB0-46CE-A7DF-91B07E5EB069}"/>
                </a:ext>
              </a:extLst>
            </p:cNvPr>
            <p:cNvSpPr/>
            <p:nvPr/>
          </p:nvSpPr>
          <p:spPr>
            <a:xfrm>
              <a:off x="3571964" y="2890680"/>
              <a:ext cx="681547" cy="338549"/>
            </a:xfrm>
            <a:prstGeom prst="wedgeRectCallout">
              <a:avLst>
                <a:gd name="adj1" fmla="val 164917"/>
                <a:gd name="adj2" fmla="val 4295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displace</a:t>
              </a:r>
              <a:endParaRPr lang="de-CH" sz="1000" dirty="0">
                <a:solidFill>
                  <a:schemeClr val="tx1"/>
                </a:solidFill>
                <a:latin typeface="Arial" panose="020B0604020202020204" pitchFamily="34" charset="0"/>
                <a:cs typeface="Arial" panose="020B0604020202020204" pitchFamily="34" charset="0"/>
              </a:endParaRPr>
            </a:p>
          </p:txBody>
        </p:sp>
        <p:sp>
          <p:nvSpPr>
            <p:cNvPr id="73" name="Sprechblase: rechteckig 72">
              <a:extLst>
                <a:ext uri="{FF2B5EF4-FFF2-40B4-BE49-F238E27FC236}">
                  <a16:creationId xmlns="" xmlns:a16="http://schemas.microsoft.com/office/drawing/2014/main" id="{079E5A19-6D91-4792-AE91-9F8FF0CEFA9F}"/>
                </a:ext>
              </a:extLst>
            </p:cNvPr>
            <p:cNvSpPr/>
            <p:nvPr/>
          </p:nvSpPr>
          <p:spPr>
            <a:xfrm>
              <a:off x="3359481" y="3782538"/>
              <a:ext cx="720000" cy="538335"/>
            </a:xfrm>
            <a:prstGeom prst="wedgeRectCallout">
              <a:avLst>
                <a:gd name="adj1" fmla="val 146927"/>
                <a:gd name="adj2" fmla="val 3692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 </a:t>
              </a: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r>
                <a:rPr lang="de-CH" sz="1000" dirty="0" smtClean="0">
                  <a:solidFill>
                    <a:schemeClr val="tx1"/>
                  </a:solidFill>
                  <a:latin typeface="Arial" panose="020B0604020202020204" pitchFamily="34" charset="0"/>
                  <a:cs typeface="Arial" panose="020B0604020202020204" pitchFamily="34" charset="0"/>
                </a:rPr>
                <a:t> &amp; </a:t>
              </a:r>
              <a:r>
                <a:rPr lang="de-CH" sz="1000" dirty="0" err="1" smtClean="0">
                  <a:solidFill>
                    <a:schemeClr val="tx1"/>
                  </a:solidFill>
                  <a:latin typeface="Arial" panose="020B0604020202020204" pitchFamily="34" charset="0"/>
                  <a:cs typeface="Arial" panose="020B0604020202020204" pitchFamily="34" charset="0"/>
                </a:rPr>
                <a:t>displaced</a:t>
              </a:r>
              <a:endParaRPr lang="de-CH" sz="1000" dirty="0">
                <a:solidFill>
                  <a:schemeClr val="tx1"/>
                </a:solidFill>
                <a:latin typeface="Arial" panose="020B0604020202020204" pitchFamily="34" charset="0"/>
                <a:cs typeface="Arial" panose="020B0604020202020204" pitchFamily="34" charset="0"/>
              </a:endParaRPr>
            </a:p>
          </p:txBody>
        </p:sp>
        <p:sp>
          <p:nvSpPr>
            <p:cNvPr id="74" name="Sprechblase: rechteckig 73">
              <a:extLst>
                <a:ext uri="{FF2B5EF4-FFF2-40B4-BE49-F238E27FC236}">
                  <a16:creationId xmlns="" xmlns:a16="http://schemas.microsoft.com/office/drawing/2014/main" id="{64117004-02F2-45AE-81B6-7CE01FAE12F3}"/>
                </a:ext>
              </a:extLst>
            </p:cNvPr>
            <p:cNvSpPr/>
            <p:nvPr/>
          </p:nvSpPr>
          <p:spPr>
            <a:xfrm>
              <a:off x="6367328" y="1773815"/>
              <a:ext cx="681547" cy="338549"/>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dirty="0">
                <a:solidFill>
                  <a:schemeClr val="tx1"/>
                </a:solidFill>
                <a:latin typeface="Arial" panose="020B0604020202020204" pitchFamily="34" charset="0"/>
                <a:cs typeface="Arial" panose="020B0604020202020204" pitchFamily="34" charset="0"/>
              </a:endParaRPr>
            </a:p>
          </p:txBody>
        </p:sp>
      </p:grpSp>
      <p:grpSp>
        <p:nvGrpSpPr>
          <p:cNvPr id="14" name="Gruppieren 13">
            <a:extLst>
              <a:ext uri="{FF2B5EF4-FFF2-40B4-BE49-F238E27FC236}">
                <a16:creationId xmlns="" xmlns:a16="http://schemas.microsoft.com/office/drawing/2014/main" id="{3E495E35-11F6-4E6F-8E77-EAA1DE4BA550}"/>
              </a:ext>
            </a:extLst>
          </p:cNvPr>
          <p:cNvGrpSpPr/>
          <p:nvPr/>
        </p:nvGrpSpPr>
        <p:grpSpPr>
          <a:xfrm>
            <a:off x="1260000" y="1440000"/>
            <a:ext cx="1829261" cy="624361"/>
            <a:chOff x="1260000" y="1440000"/>
            <a:chExt cx="1829261" cy="624361"/>
          </a:xfrm>
        </p:grpSpPr>
        <p:grpSp>
          <p:nvGrpSpPr>
            <p:cNvPr id="6" name="Gruppieren 5"/>
            <p:cNvGrpSpPr/>
            <p:nvPr/>
          </p:nvGrpSpPr>
          <p:grpSpPr>
            <a:xfrm>
              <a:off x="1260000" y="1440000"/>
              <a:ext cx="1829261" cy="461665"/>
              <a:chOff x="992162" y="1614225"/>
              <a:chExt cx="1829261" cy="461665"/>
            </a:xfrm>
          </p:grpSpPr>
          <p:cxnSp>
            <p:nvCxnSpPr>
              <p:cNvPr id="39" name="Gerader Verbinder 38"/>
              <p:cNvCxnSpPr/>
              <p:nvPr/>
            </p:nvCxnSpPr>
            <p:spPr>
              <a:xfrm>
                <a:off x="1793330" y="1959471"/>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809168" y="1757530"/>
                <a:ext cx="10122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992162" y="1614225"/>
                <a:ext cx="812486"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r>
                  <a:rPr lang="de-CH" sz="1200" dirty="0" smtClean="0">
                    <a:latin typeface="Arial" panose="020B0604020202020204" pitchFamily="34" charset="0"/>
                    <a:cs typeface="Arial" panose="020B0604020202020204" pitchFamily="34" charset="0"/>
                  </a:rPr>
                  <a:t>     Track</a:t>
                </a:r>
                <a:endParaRPr lang="de-CH" sz="1200" dirty="0">
                  <a:latin typeface="Arial" panose="020B0604020202020204" pitchFamily="34" charset="0"/>
                  <a:cs typeface="Arial" panose="020B0604020202020204" pitchFamily="34" charset="0"/>
                </a:endParaRPr>
              </a:p>
            </p:txBody>
          </p:sp>
          <p:cxnSp>
            <p:nvCxnSpPr>
              <p:cNvPr id="52" name="Gerader Verbinder 51"/>
              <p:cNvCxnSpPr/>
              <p:nvPr/>
            </p:nvCxnSpPr>
            <p:spPr>
              <a:xfrm>
                <a:off x="2154976" y="1959471"/>
                <a:ext cx="302507"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2518916" y="1959471"/>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5" name="Textfeld 74">
              <a:extLst>
                <a:ext uri="{FF2B5EF4-FFF2-40B4-BE49-F238E27FC236}">
                  <a16:creationId xmlns="" xmlns:a16="http://schemas.microsoft.com/office/drawing/2014/main" id="{F774E92A-33AB-46F7-8367-FB297AD145FB}"/>
                </a:ext>
              </a:extLst>
            </p:cNvPr>
            <p:cNvSpPr txBox="1"/>
            <p:nvPr/>
          </p:nvSpPr>
          <p:spPr>
            <a:xfrm>
              <a:off x="2044568" y="1787362"/>
              <a:ext cx="1031485"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3</a:t>
              </a:r>
            </a:p>
          </p:txBody>
        </p:sp>
      </p:grpSp>
      <p:grpSp>
        <p:nvGrpSpPr>
          <p:cNvPr id="10" name="Gruppieren 9"/>
          <p:cNvGrpSpPr/>
          <p:nvPr/>
        </p:nvGrpSpPr>
        <p:grpSpPr>
          <a:xfrm>
            <a:off x="5556312" y="4642392"/>
            <a:ext cx="1281807" cy="848982"/>
            <a:chOff x="2841255" y="3711656"/>
            <a:chExt cx="1075219"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7337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52700"/>
                <a:ext cx="14239" cy="3153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7" y="2079323"/>
                <a:ext cx="222042" cy="27337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cxnSpLocks/>
              </p:cNvCxnSpPr>
              <p:nvPr/>
            </p:nvCxnSpPr>
            <p:spPr>
              <a:xfrm>
                <a:off x="2256574" y="2352702"/>
                <a:ext cx="14242" cy="31534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8" y="3725881"/>
              <a:ext cx="317996" cy="789139"/>
              <a:chOff x="2129425" y="2079321"/>
              <a:chExt cx="292274" cy="789139"/>
            </a:xfrm>
            <a:solidFill>
              <a:schemeClr val="bg1"/>
            </a:solidFill>
          </p:grpSpPr>
          <p:sp>
            <p:nvSpPr>
              <p:cNvPr id="27" name="Ellipse 26"/>
              <p:cNvSpPr/>
              <p:nvPr/>
            </p:nvSpPr>
            <p:spPr>
              <a:xfrm>
                <a:off x="2154474" y="2079321"/>
                <a:ext cx="222042" cy="27337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5" y="2352700"/>
                <a:ext cx="14245" cy="3153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891004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down)">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6356350"/>
            <a:ext cx="1548161" cy="365125"/>
          </a:xfrm>
        </p:spPr>
        <p:txBody>
          <a:bodyPr/>
          <a:lstStyle/>
          <a:p>
            <a:r>
              <a:rPr lang="de-DE" smtClean="0"/>
              <a:t>January 2021</a:t>
            </a:r>
            <a:endParaRPr lang="de-CH" dirty="0"/>
          </a:p>
        </p:txBody>
      </p:sp>
      <p:sp>
        <p:nvSpPr>
          <p:cNvPr id="5" name="Fußzeilenplatzhalter 4"/>
          <p:cNvSpPr>
            <a:spLocks noGrp="1"/>
          </p:cNvSpPr>
          <p:nvPr>
            <p:ph type="ftr" sz="quarter" idx="11"/>
          </p:nvPr>
        </p:nvSpPr>
        <p:spPr>
          <a:xfrm>
            <a:off x="5036025" y="6356350"/>
            <a:ext cx="1869742" cy="365125"/>
          </a:xfrm>
        </p:spPr>
        <p:txBody>
          <a:bodyPr/>
          <a:lstStyle/>
          <a:p>
            <a:r>
              <a:rPr lang="de-DE" smtClean="0"/>
              <a:t>F2B Judging Recommendations 2021</a:t>
            </a:r>
            <a:endParaRPr lang="de-CH" dirty="0">
              <a:solidFill>
                <a:schemeClr val="tx1">
                  <a:lumMod val="65000"/>
                  <a:lumOff val="35000"/>
                </a:schemeClr>
              </a:solidFill>
            </a:endParaRPr>
          </a:p>
        </p:txBody>
      </p:sp>
      <p:sp>
        <p:nvSpPr>
          <p:cNvPr id="6" name="Foliennummernplatzhalter 5"/>
          <p:cNvSpPr>
            <a:spLocks noGrp="1"/>
          </p:cNvSpPr>
          <p:nvPr>
            <p:ph type="sldNum" sz="quarter" idx="12"/>
          </p:nvPr>
        </p:nvSpPr>
        <p:spPr>
          <a:xfrm>
            <a:off x="10727472" y="6356350"/>
            <a:ext cx="438615" cy="365125"/>
          </a:xfrm>
        </p:spPr>
        <p:txBody>
          <a:bodyPr/>
          <a:lstStyle/>
          <a:p>
            <a:fld id="{B4A00A18-D286-4678-8428-61D7CDEC32E1}" type="slidenum">
              <a:rPr lang="de-CH" smtClean="0">
                <a:solidFill>
                  <a:schemeClr val="tx1">
                    <a:lumMod val="65000"/>
                    <a:lumOff val="35000"/>
                  </a:schemeClr>
                </a:solidFill>
              </a:rPr>
              <a:t>33</a:t>
            </a:fld>
            <a:endParaRPr lang="de-CH" dirty="0">
              <a:solidFill>
                <a:schemeClr val="tx1">
                  <a:lumMod val="65000"/>
                  <a:lumOff val="35000"/>
                </a:schemeClr>
              </a:solidFill>
            </a:endParaRPr>
          </a:p>
        </p:txBody>
      </p:sp>
      <p:sp>
        <p:nvSpPr>
          <p:cNvPr id="11" name="Textfeld 10"/>
          <p:cNvSpPr txBox="1"/>
          <p:nvPr/>
        </p:nvSpPr>
        <p:spPr>
          <a:xfrm>
            <a:off x="9845926" y="108000"/>
            <a:ext cx="2201706" cy="830997"/>
          </a:xfrm>
          <a:prstGeom prst="rect">
            <a:avLst/>
          </a:prstGeom>
          <a:noFill/>
        </p:spPr>
        <p:txBody>
          <a:bodyPr wrap="square" rtlCol="0">
            <a:spAutoFit/>
          </a:bodyPr>
          <a:lstStyle/>
          <a:p>
            <a:pPr algn="ctr"/>
            <a:r>
              <a:rPr lang="en-US" sz="2400" b="1" dirty="0" smtClean="0"/>
              <a:t>Square as seen from the judge</a:t>
            </a:r>
          </a:p>
        </p:txBody>
      </p:sp>
      <p:sp>
        <p:nvSpPr>
          <p:cNvPr id="7" name="Textfeld 6"/>
          <p:cNvSpPr txBox="1"/>
          <p:nvPr/>
        </p:nvSpPr>
        <p:spPr>
          <a:xfrm>
            <a:off x="1553378" y="1519974"/>
            <a:ext cx="1419225" cy="923330"/>
          </a:xfrm>
          <a:prstGeom prst="rect">
            <a:avLst/>
          </a:prstGeom>
          <a:noFill/>
        </p:spPr>
        <p:txBody>
          <a:bodyPr wrap="square" rtlCol="0">
            <a:spAutoFit/>
          </a:bodyPr>
          <a:lstStyle/>
          <a:p>
            <a:pPr algn="r"/>
            <a:r>
              <a:rPr lang="de-CH" dirty="0"/>
              <a:t>45° </a:t>
            </a:r>
            <a:r>
              <a:rPr lang="de-CH" dirty="0" smtClean="0"/>
              <a:t>Lines </a:t>
            </a:r>
            <a:r>
              <a:rPr lang="de-CH" dirty="0" err="1" smtClean="0"/>
              <a:t>elevation</a:t>
            </a:r>
            <a:r>
              <a:rPr lang="de-CH" dirty="0" smtClean="0"/>
              <a:t> angle</a:t>
            </a:r>
            <a:endParaRPr lang="de-CH" dirty="0"/>
          </a:p>
        </p:txBody>
      </p:sp>
      <p:sp>
        <p:nvSpPr>
          <p:cNvPr id="9" name="Textfeld 8"/>
          <p:cNvSpPr txBox="1"/>
          <p:nvPr/>
        </p:nvSpPr>
        <p:spPr>
          <a:xfrm>
            <a:off x="9201035" y="1612307"/>
            <a:ext cx="1419225" cy="369332"/>
          </a:xfrm>
          <a:prstGeom prst="rect">
            <a:avLst/>
          </a:prstGeom>
          <a:noFill/>
        </p:spPr>
        <p:txBody>
          <a:bodyPr wrap="square" rtlCol="0">
            <a:spAutoFit/>
          </a:bodyPr>
          <a:lstStyle/>
          <a:p>
            <a:r>
              <a:rPr lang="de-CH" dirty="0"/>
              <a:t>45° </a:t>
            </a:r>
            <a:r>
              <a:rPr lang="de-CH" dirty="0" smtClean="0"/>
              <a:t>l</a:t>
            </a:r>
            <a:endParaRPr lang="de-CH" dirty="0"/>
          </a:p>
        </p:txBody>
      </p:sp>
      <p:sp>
        <p:nvSpPr>
          <p:cNvPr id="10" name="Textfeld 9"/>
          <p:cNvSpPr txBox="1"/>
          <p:nvPr/>
        </p:nvSpPr>
        <p:spPr>
          <a:xfrm rot="16200000">
            <a:off x="5006309" y="3438860"/>
            <a:ext cx="1818569" cy="369332"/>
          </a:xfrm>
          <a:prstGeom prst="rect">
            <a:avLst/>
          </a:prstGeom>
          <a:noFill/>
        </p:spPr>
        <p:txBody>
          <a:bodyPr wrap="square" rtlCol="0">
            <a:spAutoFit/>
          </a:bodyPr>
          <a:lstStyle/>
          <a:p>
            <a:r>
              <a:rPr lang="de-CH" dirty="0"/>
              <a:t>Symmetrieachse</a:t>
            </a:r>
          </a:p>
        </p:txBody>
      </p:sp>
      <p:grpSp>
        <p:nvGrpSpPr>
          <p:cNvPr id="2" name="Gruppieren 1">
            <a:extLst>
              <a:ext uri="{FF2B5EF4-FFF2-40B4-BE49-F238E27FC236}">
                <a16:creationId xmlns="" xmlns:a16="http://schemas.microsoft.com/office/drawing/2014/main" id="{A78DDE97-A115-4941-97B7-A1C22C358920}"/>
              </a:ext>
            </a:extLst>
          </p:cNvPr>
          <p:cNvGrpSpPr/>
          <p:nvPr/>
        </p:nvGrpSpPr>
        <p:grpSpPr>
          <a:xfrm>
            <a:off x="1553378" y="602050"/>
            <a:ext cx="9066882" cy="5421682"/>
            <a:chOff x="1553378" y="613773"/>
            <a:chExt cx="9066882" cy="5421682"/>
          </a:xfrm>
        </p:grpSpPr>
        <p:grpSp>
          <p:nvGrpSpPr>
            <p:cNvPr id="16" name="Gruppieren 15">
              <a:extLst>
                <a:ext uri="{FF2B5EF4-FFF2-40B4-BE49-F238E27FC236}">
                  <a16:creationId xmlns="" xmlns:a16="http://schemas.microsoft.com/office/drawing/2014/main" id="{4234AB32-7976-4205-96DE-1036D72AD58D}"/>
                </a:ext>
              </a:extLst>
            </p:cNvPr>
            <p:cNvGrpSpPr/>
            <p:nvPr/>
          </p:nvGrpSpPr>
          <p:grpSpPr>
            <a:xfrm>
              <a:off x="3042784" y="613773"/>
              <a:ext cx="6084000" cy="5421682"/>
              <a:chOff x="3042783" y="617875"/>
              <a:chExt cx="6084000" cy="5421682"/>
            </a:xfrm>
          </p:grpSpPr>
          <p:cxnSp>
            <p:nvCxnSpPr>
              <p:cNvPr id="17" name="Gerader Verbinder 16">
                <a:extLst>
                  <a:ext uri="{FF2B5EF4-FFF2-40B4-BE49-F238E27FC236}">
                    <a16:creationId xmlns="" xmlns:a16="http://schemas.microsoft.com/office/drawing/2014/main" id="{6BD066E3-D00C-4217-B478-757C9BC6663A}"/>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8" name="Bogen 17">
                <a:extLst>
                  <a:ext uri="{FF2B5EF4-FFF2-40B4-BE49-F238E27FC236}">
                    <a16:creationId xmlns="" xmlns:a16="http://schemas.microsoft.com/office/drawing/2014/main" id="{9DE6838D-D517-46E2-9814-9B95666841B2}"/>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3" name="Gerader Verbinder 12">
              <a:extLst>
                <a:ext uri="{FF2B5EF4-FFF2-40B4-BE49-F238E27FC236}">
                  <a16:creationId xmlns="" xmlns:a16="http://schemas.microsoft.com/office/drawing/2014/main" id="{BAAF3EFA-1891-4D24-BEA9-1DA80D3B9708}"/>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69199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4" name="Ellipse 73"/>
          <p:cNvSpPr/>
          <p:nvPr/>
        </p:nvSpPr>
        <p:spPr>
          <a:xfrm>
            <a:off x="5232579" y="4530712"/>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34</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549" y="828000"/>
            <a:ext cx="5425248" cy="338554"/>
          </a:xfrm>
          <a:prstGeom prst="rect">
            <a:avLst/>
          </a:prstGeom>
          <a:noFill/>
        </p:spPr>
        <p:txBody>
          <a:bodyPr wrap="square" rtlCol="0">
            <a:spAutoFit/>
          </a:bodyPr>
          <a:lstStyle/>
          <a:p>
            <a:r>
              <a:rPr lang="de-CH" sz="1600" dirty="0">
                <a:latin typeface="Arial Black" panose="020B0A04020102020204" pitchFamily="34" charset="0"/>
              </a:rPr>
              <a:t>4.2.15.8  Two consecutive inside square loops</a:t>
            </a:r>
            <a:endParaRPr lang="de-CH" sz="1000" dirty="0">
              <a:latin typeface="Arial Black" panose="020B0A04020102020204" pitchFamily="34" charset="0"/>
            </a:endParaRPr>
          </a:p>
        </p:txBody>
      </p:sp>
      <p:cxnSp>
        <p:nvCxnSpPr>
          <p:cNvPr id="11" name="Gerader Verbinder 10"/>
          <p:cNvCxnSpPr/>
          <p:nvPr/>
        </p:nvCxnSpPr>
        <p:spPr>
          <a:xfrm>
            <a:off x="6162613" y="2012497"/>
            <a:ext cx="20704" cy="4053463"/>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a:cxnSpLocks/>
            <a:stCxn id="73" idx="3"/>
            <a:endCxn id="72" idx="0"/>
          </p:cNvCxnSpPr>
          <p:nvPr/>
        </p:nvCxnSpPr>
        <p:spPr>
          <a:xfrm flipH="1">
            <a:off x="6432026" y="4721531"/>
            <a:ext cx="1856722" cy="60132"/>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771780" y="4583286"/>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6225055" y="2310827"/>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725755" y="215693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grpSp>
        <p:nvGrpSpPr>
          <p:cNvPr id="31" name="Gruppieren 30"/>
          <p:cNvGrpSpPr/>
          <p:nvPr/>
        </p:nvGrpSpPr>
        <p:grpSpPr>
          <a:xfrm>
            <a:off x="4949818" y="2324523"/>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7" name="Gerader Verbinder 66"/>
          <p:cNvCxnSpPr/>
          <p:nvPr/>
        </p:nvCxnSpPr>
        <p:spPr>
          <a:xfrm flipV="1">
            <a:off x="2985398" y="4743565"/>
            <a:ext cx="2116356" cy="23567"/>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1" name="Pfeil nach rechts 70"/>
          <p:cNvSpPr/>
          <p:nvPr/>
        </p:nvSpPr>
        <p:spPr>
          <a:xfrm flipH="1">
            <a:off x="2572559" y="459516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3" name="Pfeil nach rechts 72"/>
          <p:cNvSpPr/>
          <p:nvPr/>
        </p:nvSpPr>
        <p:spPr>
          <a:xfrm flipH="1">
            <a:off x="8288748" y="4549564"/>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32" name="Gruppieren 31">
            <a:extLst>
              <a:ext uri="{FF2B5EF4-FFF2-40B4-BE49-F238E27FC236}">
                <a16:creationId xmlns="" xmlns:a16="http://schemas.microsoft.com/office/drawing/2014/main" id="{C0901184-34D6-4EE0-A681-E5CD734F238B}"/>
              </a:ext>
            </a:extLst>
          </p:cNvPr>
          <p:cNvGrpSpPr/>
          <p:nvPr/>
        </p:nvGrpSpPr>
        <p:grpSpPr>
          <a:xfrm>
            <a:off x="1224000" y="1440000"/>
            <a:ext cx="1540529" cy="624362"/>
            <a:chOff x="1224000" y="1440000"/>
            <a:chExt cx="1540529" cy="624362"/>
          </a:xfrm>
        </p:grpSpPr>
        <p:grpSp>
          <p:nvGrpSpPr>
            <p:cNvPr id="2" name="Gruppieren 1">
              <a:extLst>
                <a:ext uri="{FF2B5EF4-FFF2-40B4-BE49-F238E27FC236}">
                  <a16:creationId xmlns="" xmlns:a16="http://schemas.microsoft.com/office/drawing/2014/main" id="{BDA8E300-CE94-4B79-B14C-EC3873A384FF}"/>
                </a:ext>
              </a:extLst>
            </p:cNvPr>
            <p:cNvGrpSpPr/>
            <p:nvPr/>
          </p:nvGrpSpPr>
          <p:grpSpPr>
            <a:xfrm>
              <a:off x="1224000" y="1440000"/>
              <a:ext cx="1489734" cy="461665"/>
              <a:chOff x="988789" y="1189454"/>
              <a:chExt cx="1489734" cy="461665"/>
            </a:xfrm>
          </p:grpSpPr>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988789" y="1189454"/>
                <a:ext cx="833133"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66" name="Gerader Verbinder 65"/>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7" name="Textfeld 76">
              <a:extLst>
                <a:ext uri="{FF2B5EF4-FFF2-40B4-BE49-F238E27FC236}">
                  <a16:creationId xmlns="" xmlns:a16="http://schemas.microsoft.com/office/drawing/2014/main" id="{465AC2F6-1A03-4DF5-859A-99CD68E9A9A8}"/>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grpSp>
        <p:nvGrpSpPr>
          <p:cNvPr id="16" name="Gruppieren 15"/>
          <p:cNvGrpSpPr/>
          <p:nvPr/>
        </p:nvGrpSpPr>
        <p:grpSpPr>
          <a:xfrm>
            <a:off x="4478386" y="1905565"/>
            <a:ext cx="2081700" cy="2880000"/>
            <a:chOff x="1830060" y="4146822"/>
            <a:chExt cx="2235900" cy="2872992"/>
          </a:xfrm>
        </p:grpSpPr>
        <p:sp>
          <p:nvSpPr>
            <p:cNvPr id="80" name="Bogen 79"/>
            <p:cNvSpPr/>
            <p:nvPr/>
          </p:nvSpPr>
          <p:spPr>
            <a:xfrm flipH="1">
              <a:off x="1830060" y="4153244"/>
              <a:ext cx="1706147" cy="1647317"/>
            </a:xfrm>
            <a:prstGeom prst="arc">
              <a:avLst>
                <a:gd name="adj1" fmla="val 16200000"/>
                <a:gd name="adj2" fmla="val 21471368"/>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85" name="Gerader Verbinder 84"/>
            <p:cNvCxnSpPr>
              <a:cxnSpLocks/>
              <a:endCxn id="80" idx="2"/>
            </p:cNvCxnSpPr>
            <p:nvPr/>
          </p:nvCxnSpPr>
          <p:spPr>
            <a:xfrm flipH="1" flipV="1">
              <a:off x="1830671" y="4945741"/>
              <a:ext cx="18346" cy="1240692"/>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a:stCxn id="89" idx="2"/>
              <a:endCxn id="90" idx="2"/>
            </p:cNvCxnSpPr>
            <p:nvPr/>
          </p:nvCxnSpPr>
          <p:spPr>
            <a:xfrm flipH="1">
              <a:off x="4038142" y="5002233"/>
              <a:ext cx="27102" cy="119579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7" name="Gerader Verbinder 86"/>
            <p:cNvCxnSpPr/>
            <p:nvPr/>
          </p:nvCxnSpPr>
          <p:spPr>
            <a:xfrm flipV="1">
              <a:off x="2624002" y="4148954"/>
              <a:ext cx="629465" cy="466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8" name="Bogen 87"/>
            <p:cNvSpPr/>
            <p:nvPr/>
          </p:nvSpPr>
          <p:spPr>
            <a:xfrm flipH="1" flipV="1">
              <a:off x="1857668" y="5344191"/>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89" name="Bogen 88"/>
            <p:cNvSpPr/>
            <p:nvPr/>
          </p:nvSpPr>
          <p:spPr>
            <a:xfrm>
              <a:off x="2355146" y="4146822"/>
              <a:ext cx="1710814" cy="1643563"/>
            </a:xfrm>
            <a:prstGeom prst="arc">
              <a:avLst>
                <a:gd name="adj1" fmla="val 16200000"/>
                <a:gd name="adj2" fmla="val 138451"/>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0" name="Bogen 89"/>
            <p:cNvSpPr/>
            <p:nvPr/>
          </p:nvSpPr>
          <p:spPr>
            <a:xfrm flipV="1">
              <a:off x="2348407" y="5376251"/>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94" name="Sprechblase: rechteckig 93">
            <a:extLst>
              <a:ext uri="{FF2B5EF4-FFF2-40B4-BE49-F238E27FC236}">
                <a16:creationId xmlns="" xmlns:a16="http://schemas.microsoft.com/office/drawing/2014/main" id="{5D20AA6E-C191-486A-BB5E-77188DD3BF60}"/>
              </a:ext>
            </a:extLst>
          </p:cNvPr>
          <p:cNvSpPr/>
          <p:nvPr/>
        </p:nvSpPr>
        <p:spPr>
          <a:xfrm>
            <a:off x="6684157" y="1281550"/>
            <a:ext cx="681547" cy="338549"/>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dirty="0">
              <a:solidFill>
                <a:schemeClr val="tx1"/>
              </a:solidFill>
              <a:latin typeface="Arial" panose="020B0604020202020204" pitchFamily="34" charset="0"/>
              <a:cs typeface="Arial" panose="020B0604020202020204" pitchFamily="34" charset="0"/>
            </a:endParaRPr>
          </a:p>
        </p:txBody>
      </p:sp>
      <p:sp>
        <p:nvSpPr>
          <p:cNvPr id="95" name="Sprechblase: rechteckig 94">
            <a:extLst>
              <a:ext uri="{FF2B5EF4-FFF2-40B4-BE49-F238E27FC236}">
                <a16:creationId xmlns="" xmlns:a16="http://schemas.microsoft.com/office/drawing/2014/main" id="{CCF46EDF-8092-415E-A8C6-B0BAC95BBFF4}"/>
              </a:ext>
            </a:extLst>
          </p:cNvPr>
          <p:cNvSpPr/>
          <p:nvPr/>
        </p:nvSpPr>
        <p:spPr>
          <a:xfrm>
            <a:off x="7768431" y="3896356"/>
            <a:ext cx="681547" cy="338549"/>
          </a:xfrm>
          <a:prstGeom prst="wedgeRectCallout">
            <a:avLst>
              <a:gd name="adj1" fmla="val -117361"/>
              <a:gd name="adj2" fmla="val 739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endParaRPr lang="de-CH" sz="1000" dirty="0">
              <a:solidFill>
                <a:schemeClr val="tx1"/>
              </a:solidFill>
              <a:latin typeface="Arial" panose="020B0604020202020204" pitchFamily="34" charset="0"/>
              <a:cs typeface="Arial" panose="020B0604020202020204" pitchFamily="34" charset="0"/>
            </a:endParaRPr>
          </a:p>
        </p:txBody>
      </p:sp>
      <p:sp>
        <p:nvSpPr>
          <p:cNvPr id="96" name="Sprechblase: rechteckig 95">
            <a:extLst>
              <a:ext uri="{FF2B5EF4-FFF2-40B4-BE49-F238E27FC236}">
                <a16:creationId xmlns="" xmlns:a16="http://schemas.microsoft.com/office/drawing/2014/main" id="{53F1965F-F9D9-4E36-B4F6-2DAC706F2236}"/>
              </a:ext>
            </a:extLst>
          </p:cNvPr>
          <p:cNvSpPr/>
          <p:nvPr/>
        </p:nvSpPr>
        <p:spPr>
          <a:xfrm>
            <a:off x="3036116" y="3066155"/>
            <a:ext cx="739627" cy="538335"/>
          </a:xfrm>
          <a:prstGeom prst="wedgeRectCallout">
            <a:avLst>
              <a:gd name="adj1" fmla="val 146927"/>
              <a:gd name="adj2" fmla="val 3692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narrow</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 &amp; </a:t>
            </a:r>
            <a:r>
              <a:rPr lang="de-CH" sz="1000" dirty="0" err="1" smtClean="0">
                <a:solidFill>
                  <a:schemeClr val="tx1"/>
                </a:solidFill>
                <a:latin typeface="Arial" panose="020B0604020202020204" pitchFamily="34" charset="0"/>
                <a:cs typeface="Arial" panose="020B0604020202020204" pitchFamily="34" charset="0"/>
              </a:rPr>
              <a:t>displaced</a:t>
            </a:r>
            <a:endParaRPr lang="de-CH" sz="1000" dirty="0">
              <a:solidFill>
                <a:schemeClr val="tx1"/>
              </a:solidFill>
              <a:latin typeface="Arial" panose="020B0604020202020204" pitchFamily="34" charset="0"/>
              <a:cs typeface="Arial" panose="020B0604020202020204" pitchFamily="34" charset="0"/>
            </a:endParaRPr>
          </a:p>
        </p:txBody>
      </p:sp>
      <p:grpSp>
        <p:nvGrpSpPr>
          <p:cNvPr id="14" name="Gruppieren 13">
            <a:extLst>
              <a:ext uri="{FF2B5EF4-FFF2-40B4-BE49-F238E27FC236}">
                <a16:creationId xmlns="" xmlns:a16="http://schemas.microsoft.com/office/drawing/2014/main" id="{FAAC1906-7A16-48F1-A4F0-310F18CC87D8}"/>
              </a:ext>
            </a:extLst>
          </p:cNvPr>
          <p:cNvGrpSpPr/>
          <p:nvPr/>
        </p:nvGrpSpPr>
        <p:grpSpPr>
          <a:xfrm>
            <a:off x="4963088" y="1901664"/>
            <a:ext cx="2412000" cy="2880000"/>
            <a:chOff x="4963088" y="1901664"/>
            <a:chExt cx="2412000" cy="2880000"/>
          </a:xfrm>
        </p:grpSpPr>
        <p:grpSp>
          <p:nvGrpSpPr>
            <p:cNvPr id="9" name="Gruppieren 8">
              <a:extLst>
                <a:ext uri="{FF2B5EF4-FFF2-40B4-BE49-F238E27FC236}">
                  <a16:creationId xmlns="" xmlns:a16="http://schemas.microsoft.com/office/drawing/2014/main" id="{A0DDC309-70E8-4411-A75C-BFF1AD5AB7F5}"/>
                </a:ext>
              </a:extLst>
            </p:cNvPr>
            <p:cNvGrpSpPr/>
            <p:nvPr/>
          </p:nvGrpSpPr>
          <p:grpSpPr>
            <a:xfrm>
              <a:off x="4963088" y="1901664"/>
              <a:ext cx="2412000" cy="2880000"/>
              <a:chOff x="4862363" y="1887100"/>
              <a:chExt cx="2198411" cy="2869089"/>
            </a:xfrm>
          </p:grpSpPr>
          <p:sp>
            <p:nvSpPr>
              <p:cNvPr id="58" name="Bogen 57"/>
              <p:cNvSpPr/>
              <p:nvPr/>
            </p:nvSpPr>
            <p:spPr>
              <a:xfrm flipH="1">
                <a:off x="4862363" y="1894193"/>
                <a:ext cx="1602634" cy="1623834"/>
              </a:xfrm>
              <a:prstGeom prst="arc">
                <a:avLst>
                  <a:gd name="adj1" fmla="val 16212324"/>
                  <a:gd name="adj2" fmla="val 2155823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63" name="Gerader Verbinder 62"/>
              <p:cNvCxnSpPr>
                <a:cxnSpLocks/>
                <a:endCxn id="58" idx="2"/>
              </p:cNvCxnSpPr>
              <p:nvPr/>
            </p:nvCxnSpPr>
            <p:spPr>
              <a:xfrm flipH="1" flipV="1">
                <a:off x="4862432" y="2695430"/>
                <a:ext cx="14202" cy="122503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a:cxnSpLocks/>
                <a:stCxn id="70" idx="2"/>
              </p:cNvCxnSpPr>
              <p:nvPr/>
            </p:nvCxnSpPr>
            <p:spPr>
              <a:xfrm flipH="1">
                <a:off x="7054036" y="2660199"/>
                <a:ext cx="6738" cy="130657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flipV="1">
                <a:off x="5639895" y="1889324"/>
                <a:ext cx="629465" cy="4869"/>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9" name="Bogen 68"/>
              <p:cNvSpPr/>
              <p:nvPr/>
            </p:nvSpPr>
            <p:spPr>
              <a:xfrm flipH="1" flipV="1">
                <a:off x="4874599" y="3042064"/>
                <a:ext cx="1689735" cy="1714125"/>
              </a:xfrm>
              <a:prstGeom prst="arc">
                <a:avLst>
                  <a:gd name="adj1" fmla="val 18103314"/>
                  <a:gd name="adj2" fmla="val 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70" name="Bogen 69"/>
              <p:cNvSpPr/>
              <p:nvPr/>
            </p:nvSpPr>
            <p:spPr>
              <a:xfrm>
                <a:off x="5436450" y="1887100"/>
                <a:ext cx="1624324" cy="1546197"/>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72" name="Bogen 71"/>
              <p:cNvSpPr/>
              <p:nvPr/>
            </p:nvSpPr>
            <p:spPr>
              <a:xfrm flipV="1">
                <a:off x="5348410" y="3015896"/>
                <a:ext cx="1705626" cy="1740292"/>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75" name="Gerader Verbinder 74">
              <a:extLst>
                <a:ext uri="{FF2B5EF4-FFF2-40B4-BE49-F238E27FC236}">
                  <a16:creationId xmlns="" xmlns:a16="http://schemas.microsoft.com/office/drawing/2014/main" id="{07A7DDCD-648B-4414-A048-8AD533629AFC}"/>
                </a:ext>
              </a:extLst>
            </p:cNvPr>
            <p:cNvCxnSpPr>
              <a:cxnSpLocks/>
            </p:cNvCxnSpPr>
            <p:nvPr/>
          </p:nvCxnSpPr>
          <p:spPr>
            <a:xfrm>
              <a:off x="5552048" y="4781663"/>
              <a:ext cx="954735"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10" name="Gruppieren 9"/>
          <p:cNvGrpSpPr/>
          <p:nvPr/>
        </p:nvGrpSpPr>
        <p:grpSpPr>
          <a:xfrm>
            <a:off x="5529179" y="4560393"/>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9"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9"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35862"/>
              <a:ext cx="317996" cy="779158"/>
              <a:chOff x="2129425" y="2089302"/>
              <a:chExt cx="292274" cy="779158"/>
            </a:xfrm>
            <a:solidFill>
              <a:schemeClr val="bg1"/>
            </a:solidFill>
          </p:grpSpPr>
          <p:sp>
            <p:nvSpPr>
              <p:cNvPr id="27" name="Ellipse 26"/>
              <p:cNvSpPr/>
              <p:nvPr/>
            </p:nvSpPr>
            <p:spPr>
              <a:xfrm>
                <a:off x="2163401" y="2089302"/>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cxnSpLocks/>
                <a:stCxn id="27" idx="4"/>
              </p:cNvCxnSpPr>
              <p:nvPr/>
            </p:nvCxnSpPr>
            <p:spPr>
              <a:xfrm>
                <a:off x="2274422" y="2337641"/>
                <a:ext cx="5314" cy="3278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8" name="Ellipse 67"/>
          <p:cNvSpPr/>
          <p:nvPr/>
        </p:nvSpPr>
        <p:spPr>
          <a:xfrm>
            <a:off x="5276219" y="4582542"/>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88364235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down)">
                                      <p:cBhvr>
                                        <p:cTn id="1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4" name="Ellipse 93"/>
          <p:cNvSpPr/>
          <p:nvPr/>
        </p:nvSpPr>
        <p:spPr>
          <a:xfrm>
            <a:off x="5215251" y="2139026"/>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41" name="Bogen 140">
            <a:extLst>
              <a:ext uri="{FF2B5EF4-FFF2-40B4-BE49-F238E27FC236}">
                <a16:creationId xmlns="" xmlns:a16="http://schemas.microsoft.com/office/drawing/2014/main" id="{A07F0DAA-094B-435C-A444-C92DDBB842DD}"/>
              </a:ext>
            </a:extLst>
          </p:cNvPr>
          <p:cNvSpPr/>
          <p:nvPr/>
        </p:nvSpPr>
        <p:spPr>
          <a:xfrm flipV="1">
            <a:off x="4985773" y="3114544"/>
            <a:ext cx="1654014" cy="1647572"/>
          </a:xfrm>
          <a:prstGeom prst="arc">
            <a:avLst>
              <a:gd name="adj1" fmla="val 16221437"/>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67" name="Gerader Verbinder 66"/>
          <p:cNvCxnSpPr/>
          <p:nvPr/>
        </p:nvCxnSpPr>
        <p:spPr>
          <a:xfrm flipV="1">
            <a:off x="6318645" y="4710772"/>
            <a:ext cx="2116356" cy="23567"/>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a:xfrm>
            <a:off x="4023323" y="6300471"/>
            <a:ext cx="4114800" cy="365125"/>
          </a:xfrm>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35</a:t>
            </a:fld>
            <a:endParaRPr lang="de-CH" dirty="0"/>
          </a:p>
        </p:txBody>
      </p:sp>
      <p:cxnSp>
        <p:nvCxnSpPr>
          <p:cNvPr id="20" name="Gerader Verbinder 19"/>
          <p:cNvCxnSpPr/>
          <p:nvPr/>
        </p:nvCxnSpPr>
        <p:spPr>
          <a:xfrm>
            <a:off x="1071575" y="5489138"/>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998002" cy="338554"/>
          </a:xfrm>
          <a:prstGeom prst="rect">
            <a:avLst/>
          </a:prstGeom>
          <a:noFill/>
        </p:spPr>
        <p:txBody>
          <a:bodyPr wrap="square" rtlCol="0">
            <a:spAutoFit/>
          </a:bodyPr>
          <a:lstStyle/>
          <a:p>
            <a:r>
              <a:rPr lang="de-CH" sz="1600" dirty="0">
                <a:latin typeface="Arial Black" panose="020B0A04020102020204" pitchFamily="34" charset="0"/>
              </a:rPr>
              <a:t>4.2.15.9  Two consecutive outside square loops</a:t>
            </a:r>
            <a:endParaRPr lang="de-CH" sz="1000" dirty="0">
              <a:latin typeface="Arial Black" panose="020B0A04020102020204" pitchFamily="34" charset="0"/>
            </a:endParaRPr>
          </a:p>
        </p:txBody>
      </p:sp>
      <p:cxnSp>
        <p:nvCxnSpPr>
          <p:cNvPr id="11" name="Gerader Verbinder 10"/>
          <p:cNvCxnSpPr/>
          <p:nvPr/>
        </p:nvCxnSpPr>
        <p:spPr>
          <a:xfrm>
            <a:off x="6162613" y="2012497"/>
            <a:ext cx="20704" cy="4053463"/>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H="1" flipV="1">
            <a:off x="7845609" y="2317224"/>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369168" y="4521870"/>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4421875" y="2334273"/>
            <a:ext cx="430388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725755" y="215693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grpSp>
        <p:nvGrpSpPr>
          <p:cNvPr id="31" name="Gruppieren 30"/>
          <p:cNvGrpSpPr/>
          <p:nvPr/>
        </p:nvGrpSpPr>
        <p:grpSpPr>
          <a:xfrm>
            <a:off x="4949818" y="2324523"/>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73" name="Pfeil nach rechts 72"/>
          <p:cNvSpPr/>
          <p:nvPr/>
        </p:nvSpPr>
        <p:spPr>
          <a:xfrm rot="2492650" flipH="1">
            <a:off x="9196324" y="3705905"/>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4" name="Gerader Verbinder 73"/>
          <p:cNvCxnSpPr/>
          <p:nvPr/>
        </p:nvCxnSpPr>
        <p:spPr>
          <a:xfrm flipV="1">
            <a:off x="3049024" y="2310826"/>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7" name="Pfeil nach rechts 76"/>
          <p:cNvSpPr/>
          <p:nvPr/>
        </p:nvSpPr>
        <p:spPr>
          <a:xfrm rot="18983540" flipH="1" flipV="1">
            <a:off x="2664969" y="370590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20" name="Gruppieren 119">
            <a:extLst>
              <a:ext uri="{FF2B5EF4-FFF2-40B4-BE49-F238E27FC236}">
                <a16:creationId xmlns="" xmlns:a16="http://schemas.microsoft.com/office/drawing/2014/main" id="{1B685FF1-64B2-4C16-B4BE-C050B8E1C0AE}"/>
              </a:ext>
            </a:extLst>
          </p:cNvPr>
          <p:cNvGrpSpPr/>
          <p:nvPr/>
        </p:nvGrpSpPr>
        <p:grpSpPr>
          <a:xfrm>
            <a:off x="4603648" y="1965466"/>
            <a:ext cx="2043274" cy="2796650"/>
            <a:chOff x="1794982" y="4146822"/>
            <a:chExt cx="2224694" cy="2840932"/>
          </a:xfrm>
        </p:grpSpPr>
        <p:sp>
          <p:nvSpPr>
            <p:cNvPr id="124" name="Bogen 123">
              <a:extLst>
                <a:ext uri="{FF2B5EF4-FFF2-40B4-BE49-F238E27FC236}">
                  <a16:creationId xmlns="" xmlns:a16="http://schemas.microsoft.com/office/drawing/2014/main" id="{864D9D93-5BFA-4E96-A88D-31ED8EE7B345}"/>
                </a:ext>
              </a:extLst>
            </p:cNvPr>
            <p:cNvSpPr/>
            <p:nvPr/>
          </p:nvSpPr>
          <p:spPr>
            <a:xfrm flipH="1">
              <a:off x="1794982" y="4511264"/>
              <a:ext cx="1689736" cy="1643563"/>
            </a:xfrm>
            <a:prstGeom prst="arc">
              <a:avLst>
                <a:gd name="adj1" fmla="val 16200000"/>
                <a:gd name="adj2" fmla="val 21411994"/>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25" name="Gerader Verbinder 124">
              <a:extLst>
                <a:ext uri="{FF2B5EF4-FFF2-40B4-BE49-F238E27FC236}">
                  <a16:creationId xmlns="" xmlns:a16="http://schemas.microsoft.com/office/drawing/2014/main" id="{3E72AF42-72A5-4683-B1BA-9B636A0560B6}"/>
                </a:ext>
              </a:extLst>
            </p:cNvPr>
            <p:cNvCxnSpPr>
              <a:cxnSpLocks/>
              <a:stCxn id="128" idx="2"/>
              <a:endCxn id="124" idx="2"/>
            </p:cNvCxnSpPr>
            <p:nvPr/>
          </p:nvCxnSpPr>
          <p:spPr>
            <a:xfrm flipH="1" flipV="1">
              <a:off x="1796103" y="5290726"/>
              <a:ext cx="49811" cy="89490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 xmlns:a16="http://schemas.microsoft.com/office/drawing/2014/main" id="{B1A5411E-30F0-41A7-A4E7-A5839409F301}"/>
                </a:ext>
              </a:extLst>
            </p:cNvPr>
            <p:cNvCxnSpPr>
              <a:cxnSpLocks/>
            </p:cNvCxnSpPr>
            <p:nvPr/>
          </p:nvCxnSpPr>
          <p:spPr>
            <a:xfrm flipH="1">
              <a:off x="4012937" y="4968604"/>
              <a:ext cx="6739" cy="120604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 xmlns:a16="http://schemas.microsoft.com/office/drawing/2014/main" id="{5E022208-B3D5-4CDC-A3E7-BBDA611006A2}"/>
                </a:ext>
              </a:extLst>
            </p:cNvPr>
            <p:cNvCxnSpPr/>
            <p:nvPr/>
          </p:nvCxnSpPr>
          <p:spPr>
            <a:xfrm flipV="1">
              <a:off x="2624002" y="4148954"/>
              <a:ext cx="629465" cy="466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28" name="Bogen 127">
              <a:extLst>
                <a:ext uri="{FF2B5EF4-FFF2-40B4-BE49-F238E27FC236}">
                  <a16:creationId xmlns="" xmlns:a16="http://schemas.microsoft.com/office/drawing/2014/main" id="{DD037013-C350-4281-AD56-93DA1F555A27}"/>
                </a:ext>
              </a:extLst>
            </p:cNvPr>
            <p:cNvSpPr/>
            <p:nvPr/>
          </p:nvSpPr>
          <p:spPr>
            <a:xfrm flipH="1" flipV="1">
              <a:off x="1845673" y="5344191"/>
              <a:ext cx="1689735" cy="1643563"/>
            </a:xfrm>
            <a:prstGeom prst="arc">
              <a:avLst>
                <a:gd name="adj1" fmla="val 16200000"/>
                <a:gd name="adj2" fmla="val 21512679"/>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29" name="Bogen 128">
              <a:extLst>
                <a:ext uri="{FF2B5EF4-FFF2-40B4-BE49-F238E27FC236}">
                  <a16:creationId xmlns="" xmlns:a16="http://schemas.microsoft.com/office/drawing/2014/main" id="{AC1F9267-D484-4D89-BBDC-777DF22A72C6}"/>
                </a:ext>
              </a:extLst>
            </p:cNvPr>
            <p:cNvSpPr/>
            <p:nvPr/>
          </p:nvSpPr>
          <p:spPr>
            <a:xfrm>
              <a:off x="2329940" y="4146822"/>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121" name="Sprechblase: rechteckig 120">
            <a:extLst>
              <a:ext uri="{FF2B5EF4-FFF2-40B4-BE49-F238E27FC236}">
                <a16:creationId xmlns="" xmlns:a16="http://schemas.microsoft.com/office/drawing/2014/main" id="{4824FB6C-5DE5-409A-8433-FC07D95458BD}"/>
              </a:ext>
            </a:extLst>
          </p:cNvPr>
          <p:cNvSpPr/>
          <p:nvPr/>
        </p:nvSpPr>
        <p:spPr>
          <a:xfrm>
            <a:off x="6796311" y="1552330"/>
            <a:ext cx="681547" cy="338549"/>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dirty="0">
              <a:solidFill>
                <a:schemeClr val="tx1"/>
              </a:solidFill>
              <a:latin typeface="Arial" panose="020B0604020202020204" pitchFamily="34" charset="0"/>
              <a:cs typeface="Arial" panose="020B0604020202020204" pitchFamily="34" charset="0"/>
            </a:endParaRPr>
          </a:p>
        </p:txBody>
      </p:sp>
      <p:sp>
        <p:nvSpPr>
          <p:cNvPr id="122" name="Sprechblase: rechteckig 121">
            <a:extLst>
              <a:ext uri="{FF2B5EF4-FFF2-40B4-BE49-F238E27FC236}">
                <a16:creationId xmlns="" xmlns:a16="http://schemas.microsoft.com/office/drawing/2014/main" id="{5BC34175-BC3C-4A0D-B84B-C84702BB5EE2}"/>
              </a:ext>
            </a:extLst>
          </p:cNvPr>
          <p:cNvSpPr/>
          <p:nvPr/>
        </p:nvSpPr>
        <p:spPr>
          <a:xfrm>
            <a:off x="7700261" y="3981163"/>
            <a:ext cx="681547" cy="338549"/>
          </a:xfrm>
          <a:prstGeom prst="wedgeRectCallout">
            <a:avLst>
              <a:gd name="adj1" fmla="val -117361"/>
              <a:gd name="adj2" fmla="val 739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endParaRPr lang="de-CH" sz="1000" dirty="0">
              <a:solidFill>
                <a:schemeClr val="tx1"/>
              </a:solidFill>
              <a:latin typeface="Arial" panose="020B0604020202020204" pitchFamily="34" charset="0"/>
              <a:cs typeface="Arial" panose="020B0604020202020204" pitchFamily="34" charset="0"/>
            </a:endParaRPr>
          </a:p>
        </p:txBody>
      </p:sp>
      <p:sp>
        <p:nvSpPr>
          <p:cNvPr id="123" name="Sprechblase: rechteckig 122">
            <a:extLst>
              <a:ext uri="{FF2B5EF4-FFF2-40B4-BE49-F238E27FC236}">
                <a16:creationId xmlns="" xmlns:a16="http://schemas.microsoft.com/office/drawing/2014/main" id="{CD7FFAC3-3384-4FAB-B178-D941A171DF06}"/>
              </a:ext>
            </a:extLst>
          </p:cNvPr>
          <p:cNvSpPr/>
          <p:nvPr/>
        </p:nvSpPr>
        <p:spPr>
          <a:xfrm>
            <a:off x="3266236" y="3828893"/>
            <a:ext cx="720000" cy="360000"/>
          </a:xfrm>
          <a:prstGeom prst="wedgeRectCallout">
            <a:avLst>
              <a:gd name="adj1" fmla="val 132662"/>
              <a:gd name="adj2" fmla="val -1024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de-CH" sz="1000" dirty="0" err="1" smtClean="0">
                <a:solidFill>
                  <a:schemeClr val="tx1"/>
                </a:solidFill>
                <a:latin typeface="Arial" panose="020B0604020202020204" pitchFamily="34" charset="0"/>
                <a:cs typeface="Arial" panose="020B0604020202020204" pitchFamily="34" charset="0"/>
              </a:rPr>
              <a:t>displaced</a:t>
            </a:r>
            <a:endParaRPr lang="de-CH" sz="1000" dirty="0">
              <a:solidFill>
                <a:schemeClr val="tx1"/>
              </a:solidFill>
              <a:latin typeface="Arial" panose="020B0604020202020204" pitchFamily="34" charset="0"/>
              <a:cs typeface="Arial" panose="020B0604020202020204" pitchFamily="34" charset="0"/>
            </a:endParaRPr>
          </a:p>
        </p:txBody>
      </p:sp>
      <p:grpSp>
        <p:nvGrpSpPr>
          <p:cNvPr id="9" name="Gruppieren 8">
            <a:extLst>
              <a:ext uri="{FF2B5EF4-FFF2-40B4-BE49-F238E27FC236}">
                <a16:creationId xmlns="" xmlns:a16="http://schemas.microsoft.com/office/drawing/2014/main" id="{9A74823F-2C7A-4624-B2EA-E12D28056EAC}"/>
              </a:ext>
            </a:extLst>
          </p:cNvPr>
          <p:cNvGrpSpPr/>
          <p:nvPr/>
        </p:nvGrpSpPr>
        <p:grpSpPr>
          <a:xfrm>
            <a:off x="1260000" y="1440000"/>
            <a:ext cx="1504529" cy="624362"/>
            <a:chOff x="1260000" y="1440000"/>
            <a:chExt cx="1504529" cy="624362"/>
          </a:xfrm>
        </p:grpSpPr>
        <p:grpSp>
          <p:nvGrpSpPr>
            <p:cNvPr id="28" name="Gruppieren 27"/>
            <p:cNvGrpSpPr/>
            <p:nvPr/>
          </p:nvGrpSpPr>
          <p:grpSpPr>
            <a:xfrm>
              <a:off x="1260000" y="1440000"/>
              <a:ext cx="1454176" cy="461665"/>
              <a:chOff x="1024347" y="1189640"/>
              <a:chExt cx="1454176" cy="461665"/>
            </a:xfrm>
          </p:grpSpPr>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1024347" y="1189640"/>
                <a:ext cx="812486"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66" name="Gerader Verbinder 65"/>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138" name="Textfeld 137">
              <a:extLst>
                <a:ext uri="{FF2B5EF4-FFF2-40B4-BE49-F238E27FC236}">
                  <a16:creationId xmlns="" xmlns:a16="http://schemas.microsoft.com/office/drawing/2014/main" id="{33A2FC7A-9A8D-4DB7-AF55-CC961705CD3B}"/>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cxnSp>
        <p:nvCxnSpPr>
          <p:cNvPr id="140" name="Gerader Verbinder 139">
            <a:extLst>
              <a:ext uri="{FF2B5EF4-FFF2-40B4-BE49-F238E27FC236}">
                <a16:creationId xmlns="" xmlns:a16="http://schemas.microsoft.com/office/drawing/2014/main" id="{1C9A008A-BA49-4D53-A8D5-1B712DB7F877}"/>
              </a:ext>
            </a:extLst>
          </p:cNvPr>
          <p:cNvCxnSpPr>
            <a:cxnSpLocks/>
            <a:stCxn id="135" idx="0"/>
          </p:cNvCxnSpPr>
          <p:nvPr/>
        </p:nvCxnSpPr>
        <p:spPr>
          <a:xfrm flipV="1">
            <a:off x="5915625" y="4736996"/>
            <a:ext cx="639708" cy="2069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 xmlns:a16="http://schemas.microsoft.com/office/drawing/2014/main" id="{D0A77035-57A1-4824-A299-9EBB933B6D2A}"/>
              </a:ext>
            </a:extLst>
          </p:cNvPr>
          <p:cNvCxnSpPr/>
          <p:nvPr/>
        </p:nvCxnSpPr>
        <p:spPr>
          <a:xfrm flipV="1">
            <a:off x="5313864" y="4745615"/>
            <a:ext cx="616158" cy="468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119" name="Gruppieren 118">
            <a:extLst>
              <a:ext uri="{FF2B5EF4-FFF2-40B4-BE49-F238E27FC236}">
                <a16:creationId xmlns="" xmlns:a16="http://schemas.microsoft.com/office/drawing/2014/main" id="{5ABFB9D7-037A-461F-AB64-2A127461A6C9}"/>
              </a:ext>
            </a:extLst>
          </p:cNvPr>
          <p:cNvGrpSpPr/>
          <p:nvPr/>
        </p:nvGrpSpPr>
        <p:grpSpPr>
          <a:xfrm>
            <a:off x="4938399" y="2144354"/>
            <a:ext cx="2436692" cy="2613864"/>
            <a:chOff x="4839859" y="1887100"/>
            <a:chExt cx="2220915" cy="2869089"/>
          </a:xfrm>
        </p:grpSpPr>
        <p:sp>
          <p:nvSpPr>
            <p:cNvPr id="131" name="Bogen 130">
              <a:extLst>
                <a:ext uri="{FF2B5EF4-FFF2-40B4-BE49-F238E27FC236}">
                  <a16:creationId xmlns="" xmlns:a16="http://schemas.microsoft.com/office/drawing/2014/main" id="{EAE28D39-AF87-4042-9483-7EB37187EE29}"/>
                </a:ext>
              </a:extLst>
            </p:cNvPr>
            <p:cNvSpPr/>
            <p:nvPr/>
          </p:nvSpPr>
          <p:spPr>
            <a:xfrm rot="317200" flipH="1">
              <a:off x="4839859" y="1964509"/>
              <a:ext cx="1562856" cy="1566223"/>
            </a:xfrm>
            <a:prstGeom prst="arc">
              <a:avLst>
                <a:gd name="adj1" fmla="val 18915810"/>
                <a:gd name="adj2" fmla="val 73245"/>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32" name="Gerader Verbinder 131">
              <a:extLst>
                <a:ext uri="{FF2B5EF4-FFF2-40B4-BE49-F238E27FC236}">
                  <a16:creationId xmlns="" xmlns:a16="http://schemas.microsoft.com/office/drawing/2014/main" id="{35EEF5E8-9765-44D7-9833-C0BA652E0201}"/>
                </a:ext>
              </a:extLst>
            </p:cNvPr>
            <p:cNvCxnSpPr>
              <a:cxnSpLocks/>
            </p:cNvCxnSpPr>
            <p:nvPr/>
          </p:nvCxnSpPr>
          <p:spPr>
            <a:xfrm flipH="1" flipV="1">
              <a:off x="4841555" y="2642972"/>
              <a:ext cx="14997" cy="127749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 xmlns:a16="http://schemas.microsoft.com/office/drawing/2014/main" id="{883A7C8C-8F07-48AA-B0D7-83DEE334584D}"/>
                </a:ext>
              </a:extLst>
            </p:cNvPr>
            <p:cNvCxnSpPr>
              <a:cxnSpLocks/>
              <a:stCxn id="136" idx="2"/>
              <a:endCxn id="137" idx="2"/>
            </p:cNvCxnSpPr>
            <p:nvPr/>
          </p:nvCxnSpPr>
          <p:spPr>
            <a:xfrm flipH="1">
              <a:off x="7046194" y="2660198"/>
              <a:ext cx="14580" cy="114556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 xmlns:a16="http://schemas.microsoft.com/office/drawing/2014/main" id="{438422D4-3F08-47D0-B8CF-908A48292C54}"/>
                </a:ext>
              </a:extLst>
            </p:cNvPr>
            <p:cNvCxnSpPr>
              <a:cxnSpLocks/>
              <a:stCxn id="94" idx="2"/>
            </p:cNvCxnSpPr>
            <p:nvPr/>
          </p:nvCxnSpPr>
          <p:spPr>
            <a:xfrm flipV="1">
              <a:off x="5092195" y="1889325"/>
              <a:ext cx="1177165" cy="18369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5" name="Bogen 134">
              <a:extLst>
                <a:ext uri="{FF2B5EF4-FFF2-40B4-BE49-F238E27FC236}">
                  <a16:creationId xmlns="" xmlns:a16="http://schemas.microsoft.com/office/drawing/2014/main" id="{8E00580D-75CD-49D0-913F-686C831F595C}"/>
                </a:ext>
              </a:extLst>
            </p:cNvPr>
            <p:cNvSpPr/>
            <p:nvPr/>
          </p:nvSpPr>
          <p:spPr>
            <a:xfrm flipH="1" flipV="1">
              <a:off x="4854517" y="3042064"/>
              <a:ext cx="1689735" cy="1714125"/>
            </a:xfrm>
            <a:prstGeom prst="arc">
              <a:avLst>
                <a:gd name="adj1" fmla="val 16049449"/>
                <a:gd name="adj2" fmla="val 38565"/>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36" name="Bogen 135">
              <a:extLst>
                <a:ext uri="{FF2B5EF4-FFF2-40B4-BE49-F238E27FC236}">
                  <a16:creationId xmlns="" xmlns:a16="http://schemas.microsoft.com/office/drawing/2014/main" id="{51FBFAC5-BE80-41C3-854D-2B4F4EAED984}"/>
                </a:ext>
              </a:extLst>
            </p:cNvPr>
            <p:cNvSpPr/>
            <p:nvPr/>
          </p:nvSpPr>
          <p:spPr>
            <a:xfrm>
              <a:off x="5436450" y="1887100"/>
              <a:ext cx="1624324" cy="1546197"/>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37" name="Bogen 136">
              <a:extLst>
                <a:ext uri="{FF2B5EF4-FFF2-40B4-BE49-F238E27FC236}">
                  <a16:creationId xmlns="" xmlns:a16="http://schemas.microsoft.com/office/drawing/2014/main" id="{BDA9A862-30BE-4C90-96EF-B43F2EDFED48}"/>
                </a:ext>
              </a:extLst>
            </p:cNvPr>
            <p:cNvSpPr/>
            <p:nvPr/>
          </p:nvSpPr>
          <p:spPr>
            <a:xfrm flipV="1">
              <a:off x="5380465" y="3015895"/>
              <a:ext cx="1668217" cy="1711861"/>
            </a:xfrm>
            <a:prstGeom prst="arc">
              <a:avLst>
                <a:gd name="adj1" fmla="val 16200000"/>
                <a:gd name="adj2" fmla="val 226432"/>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80" name="Sprechblase: rechteckig 79">
            <a:extLst>
              <a:ext uri="{FF2B5EF4-FFF2-40B4-BE49-F238E27FC236}">
                <a16:creationId xmlns="" xmlns:a16="http://schemas.microsoft.com/office/drawing/2014/main" id="{DB215FF7-AD43-40E1-8DE4-0989D0B73689}"/>
              </a:ext>
            </a:extLst>
          </p:cNvPr>
          <p:cNvSpPr/>
          <p:nvPr/>
        </p:nvSpPr>
        <p:spPr>
          <a:xfrm>
            <a:off x="3670979" y="1686562"/>
            <a:ext cx="739627" cy="360000"/>
          </a:xfrm>
          <a:prstGeom prst="wedgeRectCallout">
            <a:avLst>
              <a:gd name="adj1" fmla="val 174915"/>
              <a:gd name="adj2" fmla="val 2871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dirty="0">
              <a:solidFill>
                <a:schemeClr val="tx1"/>
              </a:solidFill>
              <a:latin typeface="Arial" panose="020B0604020202020204" pitchFamily="34" charset="0"/>
              <a:cs typeface="Arial" panose="020B0604020202020204" pitchFamily="34" charset="0"/>
            </a:endParaRPr>
          </a:p>
        </p:txBody>
      </p:sp>
      <p:sp>
        <p:nvSpPr>
          <p:cNvPr id="85" name="Sprechblase: rechteckig 84">
            <a:extLst>
              <a:ext uri="{FF2B5EF4-FFF2-40B4-BE49-F238E27FC236}">
                <a16:creationId xmlns="" xmlns:a16="http://schemas.microsoft.com/office/drawing/2014/main" id="{32CF0304-9C30-4572-B094-D46BB1E9DDD9}"/>
              </a:ext>
            </a:extLst>
          </p:cNvPr>
          <p:cNvSpPr/>
          <p:nvPr/>
        </p:nvSpPr>
        <p:spPr>
          <a:xfrm>
            <a:off x="3537229" y="4668384"/>
            <a:ext cx="720000" cy="360000"/>
          </a:xfrm>
          <a:prstGeom prst="wedgeRectCallout">
            <a:avLst>
              <a:gd name="adj1" fmla="val 132662"/>
              <a:gd name="adj2" fmla="val -1024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endParaRPr lang="de-CH" sz="1000" dirty="0">
              <a:solidFill>
                <a:schemeClr val="tx1"/>
              </a:solidFill>
              <a:latin typeface="Arial" panose="020B0604020202020204" pitchFamily="34" charset="0"/>
              <a:cs typeface="Arial" panose="020B0604020202020204" pitchFamily="34" charset="0"/>
            </a:endParaRPr>
          </a:p>
        </p:txBody>
      </p:sp>
      <p:grpSp>
        <p:nvGrpSpPr>
          <p:cNvPr id="10" name="Gruppieren 9"/>
          <p:cNvGrpSpPr/>
          <p:nvPr/>
        </p:nvGrpSpPr>
        <p:grpSpPr>
          <a:xfrm>
            <a:off x="5529178" y="4560391"/>
            <a:ext cx="1281807" cy="934586"/>
            <a:chOff x="2841255" y="3711655"/>
            <a:chExt cx="1075219" cy="805883"/>
          </a:xfrm>
        </p:grpSpPr>
        <p:grpSp>
          <p:nvGrpSpPr>
            <p:cNvPr id="8" name="Gruppieren 7"/>
            <p:cNvGrpSpPr/>
            <p:nvPr/>
          </p:nvGrpSpPr>
          <p:grpSpPr>
            <a:xfrm>
              <a:off x="2841255" y="3711655"/>
              <a:ext cx="317996" cy="789140"/>
              <a:chOff x="2129425" y="2079320"/>
              <a:chExt cx="292274" cy="789140"/>
            </a:xfrm>
            <a:solidFill>
              <a:schemeClr val="bg1"/>
            </a:solidFill>
          </p:grpSpPr>
          <p:sp>
            <p:nvSpPr>
              <p:cNvPr id="3" name="Ellipse 2"/>
              <p:cNvSpPr/>
              <p:nvPr/>
            </p:nvSpPr>
            <p:spPr>
              <a:xfrm>
                <a:off x="2154477" y="2079320"/>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59"/>
                <a:ext cx="14236" cy="34038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9"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8" y="3736201"/>
              <a:ext cx="317996" cy="778819"/>
              <a:chOff x="2129425" y="2089641"/>
              <a:chExt cx="292274" cy="778819"/>
            </a:xfrm>
            <a:solidFill>
              <a:schemeClr val="bg1"/>
            </a:solidFill>
          </p:grpSpPr>
          <p:sp>
            <p:nvSpPr>
              <p:cNvPr id="27" name="Ellipse 26"/>
              <p:cNvSpPr/>
              <p:nvPr/>
            </p:nvSpPr>
            <p:spPr>
              <a:xfrm>
                <a:off x="2170573" y="2089641"/>
                <a:ext cx="222043"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cxnSpLocks/>
                <a:stCxn id="27" idx="4"/>
              </p:cNvCxnSpPr>
              <p:nvPr/>
            </p:nvCxnSpPr>
            <p:spPr>
              <a:xfrm flipH="1">
                <a:off x="2277987" y="2337980"/>
                <a:ext cx="3608" cy="34038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1" name="Ellipse 70"/>
          <p:cNvSpPr/>
          <p:nvPr/>
        </p:nvSpPr>
        <p:spPr>
          <a:xfrm>
            <a:off x="5254666" y="2186745"/>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65163773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down)">
                                      <p:cBhvr>
                                        <p:cTn id="1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7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36</a:t>
            </a:fld>
            <a:endParaRPr lang="de-CH" dirty="0"/>
          </a:p>
        </p:txBody>
      </p:sp>
      <p:sp>
        <p:nvSpPr>
          <p:cNvPr id="11" name="Textfeld 10"/>
          <p:cNvSpPr txBox="1"/>
          <p:nvPr/>
        </p:nvSpPr>
        <p:spPr>
          <a:xfrm>
            <a:off x="9840774" y="108000"/>
            <a:ext cx="2174584" cy="1569660"/>
          </a:xfrm>
          <a:prstGeom prst="rect">
            <a:avLst/>
          </a:prstGeom>
          <a:noFill/>
        </p:spPr>
        <p:txBody>
          <a:bodyPr wrap="square" rtlCol="0">
            <a:spAutoFit/>
          </a:bodyPr>
          <a:lstStyle/>
          <a:p>
            <a:pPr algn="ctr"/>
            <a:r>
              <a:rPr lang="en-US" sz="2400" b="1" dirty="0" smtClean="0"/>
              <a:t>Triangular Looping as seen from the judge</a:t>
            </a:r>
            <a:endParaRPr lang="de-CH" sz="1600" dirty="0"/>
          </a:p>
        </p:txBody>
      </p:sp>
      <p:sp>
        <p:nvSpPr>
          <p:cNvPr id="7" name="Textfeld 6"/>
          <p:cNvSpPr txBox="1"/>
          <p:nvPr/>
        </p:nvSpPr>
        <p:spPr>
          <a:xfrm>
            <a:off x="1634828" y="1578123"/>
            <a:ext cx="1419225" cy="923330"/>
          </a:xfrm>
          <a:prstGeom prst="rect">
            <a:avLst/>
          </a:prstGeom>
          <a:noFill/>
        </p:spPr>
        <p:txBody>
          <a:bodyPr wrap="square" rtlCol="0">
            <a:spAutoFit/>
          </a:bodyPr>
          <a:lstStyle/>
          <a:p>
            <a:pPr algn="r"/>
            <a:r>
              <a:rPr lang="de-CH" dirty="0"/>
              <a:t>45° </a:t>
            </a:r>
            <a:r>
              <a:rPr lang="de-CH" dirty="0" smtClean="0"/>
              <a:t>Lines </a:t>
            </a:r>
            <a:r>
              <a:rPr lang="de-CH" dirty="0" err="1" smtClean="0"/>
              <a:t>elevation</a:t>
            </a:r>
            <a:r>
              <a:rPr lang="de-CH" dirty="0" smtClean="0"/>
              <a:t> angle</a:t>
            </a:r>
            <a:endParaRPr lang="de-CH" dirty="0"/>
          </a:p>
        </p:txBody>
      </p:sp>
      <p:sp>
        <p:nvSpPr>
          <p:cNvPr id="9" name="Textfeld 8"/>
          <p:cNvSpPr txBox="1"/>
          <p:nvPr/>
        </p:nvSpPr>
        <p:spPr>
          <a:xfrm>
            <a:off x="9131162" y="1578124"/>
            <a:ext cx="1419225" cy="369332"/>
          </a:xfrm>
          <a:prstGeom prst="rect">
            <a:avLst/>
          </a:prstGeom>
          <a:noFill/>
        </p:spPr>
        <p:txBody>
          <a:bodyPr wrap="square" rtlCol="0">
            <a:spAutoFit/>
          </a:bodyPr>
          <a:lstStyle/>
          <a:p>
            <a:r>
              <a:rPr lang="de-CH" dirty="0"/>
              <a:t>45</a:t>
            </a:r>
            <a:r>
              <a:rPr lang="de-CH" dirty="0" smtClean="0"/>
              <a:t>°</a:t>
            </a:r>
            <a:endParaRPr lang="de-CH" dirty="0"/>
          </a:p>
        </p:txBody>
      </p:sp>
      <p:sp>
        <p:nvSpPr>
          <p:cNvPr id="10" name="Textfeld 9"/>
          <p:cNvSpPr txBox="1"/>
          <p:nvPr/>
        </p:nvSpPr>
        <p:spPr>
          <a:xfrm rot="16200000">
            <a:off x="4698136" y="3510968"/>
            <a:ext cx="2524125" cy="369332"/>
          </a:xfrm>
          <a:prstGeom prst="rect">
            <a:avLst/>
          </a:prstGeom>
          <a:noFill/>
        </p:spPr>
        <p:txBody>
          <a:bodyPr wrap="square" rtlCol="0">
            <a:spAutoFit/>
          </a:bodyPr>
          <a:lstStyle/>
          <a:p>
            <a:r>
              <a:rPr lang="de-CH" dirty="0"/>
              <a:t>Symmetrieachse</a:t>
            </a:r>
          </a:p>
        </p:txBody>
      </p:sp>
      <p:grpSp>
        <p:nvGrpSpPr>
          <p:cNvPr id="2" name="Gruppieren 1">
            <a:extLst>
              <a:ext uri="{FF2B5EF4-FFF2-40B4-BE49-F238E27FC236}">
                <a16:creationId xmlns="" xmlns:a16="http://schemas.microsoft.com/office/drawing/2014/main" id="{F6928BC3-69CA-4EEA-A362-281391F0194C}"/>
              </a:ext>
            </a:extLst>
          </p:cNvPr>
          <p:cNvGrpSpPr/>
          <p:nvPr/>
        </p:nvGrpSpPr>
        <p:grpSpPr>
          <a:xfrm>
            <a:off x="1553378" y="624924"/>
            <a:ext cx="9066882" cy="5421682"/>
            <a:chOff x="1553378" y="624924"/>
            <a:chExt cx="9066882" cy="5421682"/>
          </a:xfrm>
        </p:grpSpPr>
        <p:grpSp>
          <p:nvGrpSpPr>
            <p:cNvPr id="12" name="Gruppieren 11">
              <a:extLst>
                <a:ext uri="{FF2B5EF4-FFF2-40B4-BE49-F238E27FC236}">
                  <a16:creationId xmlns="" xmlns:a16="http://schemas.microsoft.com/office/drawing/2014/main" id="{4B5CB6C9-89E4-4BD0-9FB5-117701C7926A}"/>
                </a:ext>
              </a:extLst>
            </p:cNvPr>
            <p:cNvGrpSpPr/>
            <p:nvPr/>
          </p:nvGrpSpPr>
          <p:grpSpPr>
            <a:xfrm>
              <a:off x="3042784" y="624924"/>
              <a:ext cx="6084000" cy="5421682"/>
              <a:chOff x="3042783" y="617875"/>
              <a:chExt cx="6084000" cy="5421682"/>
            </a:xfrm>
          </p:grpSpPr>
          <p:cxnSp>
            <p:nvCxnSpPr>
              <p:cNvPr id="13" name="Gerader Verbinder 12">
                <a:extLst>
                  <a:ext uri="{FF2B5EF4-FFF2-40B4-BE49-F238E27FC236}">
                    <a16:creationId xmlns="" xmlns:a16="http://schemas.microsoft.com/office/drawing/2014/main" id="{4800507A-8473-4022-AC0A-A7D6AF84AB88}"/>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 xmlns:a16="http://schemas.microsoft.com/office/drawing/2014/main" id="{270169B2-CF1A-4748-B2E7-50E6CCA5B8BA}"/>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5" name="Gerader Verbinder 14">
              <a:extLst>
                <a:ext uri="{FF2B5EF4-FFF2-40B4-BE49-F238E27FC236}">
                  <a16:creationId xmlns="" xmlns:a16="http://schemas.microsoft.com/office/drawing/2014/main" id="{EB1173AC-9E6D-4612-9E42-AEA2C3356C53}"/>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368431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Ellipse 70"/>
          <p:cNvSpPr/>
          <p:nvPr/>
        </p:nvSpPr>
        <p:spPr>
          <a:xfrm>
            <a:off x="5212257" y="454858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37</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6560369" cy="338554"/>
          </a:xfrm>
          <a:prstGeom prst="rect">
            <a:avLst/>
          </a:prstGeom>
          <a:noFill/>
        </p:spPr>
        <p:txBody>
          <a:bodyPr wrap="square" rtlCol="0">
            <a:spAutoFit/>
          </a:bodyPr>
          <a:lstStyle/>
          <a:p>
            <a:r>
              <a:rPr lang="de-CH" sz="1600" dirty="0">
                <a:latin typeface="Arial Black" panose="020B0A04020102020204" pitchFamily="34" charset="0"/>
              </a:rPr>
              <a:t>4.2.15.10  Two consecutive inside triangular loops</a:t>
            </a:r>
            <a:endParaRPr lang="de-CH" sz="1000" dirty="0">
              <a:latin typeface="Arial Black" panose="020B0A04020102020204" pitchFamily="34" charset="0"/>
            </a:endParaRPr>
          </a:p>
        </p:txBody>
      </p:sp>
      <p:cxnSp>
        <p:nvCxnSpPr>
          <p:cNvPr id="11" name="Gerader Verbinder 10"/>
          <p:cNvCxnSpPr/>
          <p:nvPr/>
        </p:nvCxnSpPr>
        <p:spPr>
          <a:xfrm flipH="1" flipV="1">
            <a:off x="6183658" y="1913525"/>
            <a:ext cx="16846" cy="329813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829415" y="4554119"/>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3695302" y="2352302"/>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3286271" y="2198413"/>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cxnSp>
        <p:nvCxnSpPr>
          <p:cNvPr id="52" name="Gerader Verbinder 51"/>
          <p:cNvCxnSpPr/>
          <p:nvPr/>
        </p:nvCxnSpPr>
        <p:spPr>
          <a:xfrm flipH="1">
            <a:off x="6941169" y="4698004"/>
            <a:ext cx="2431889" cy="188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6" name="Gruppieren 35"/>
          <p:cNvGrpSpPr/>
          <p:nvPr/>
        </p:nvGrpSpPr>
        <p:grpSpPr>
          <a:xfrm>
            <a:off x="4925408" y="2352302"/>
            <a:ext cx="2520267" cy="2370990"/>
            <a:chOff x="4925408" y="2361827"/>
            <a:chExt cx="2520267" cy="2370990"/>
          </a:xfrm>
        </p:grpSpPr>
        <p:sp>
          <p:nvSpPr>
            <p:cNvPr id="6" name="Bogen 5"/>
            <p:cNvSpPr/>
            <p:nvPr/>
          </p:nvSpPr>
          <p:spPr>
            <a:xfrm flipH="1">
              <a:off x="5824519" y="2361827"/>
              <a:ext cx="742967" cy="758816"/>
            </a:xfrm>
            <a:prstGeom prst="arc">
              <a:avLst>
                <a:gd name="adj1" fmla="val 12189294"/>
                <a:gd name="adj2" fmla="val 20113536"/>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1" name="Bogen 40"/>
            <p:cNvSpPr/>
            <p:nvPr/>
          </p:nvSpPr>
          <p:spPr>
            <a:xfrm flipH="1" flipV="1">
              <a:off x="4925408" y="3947026"/>
              <a:ext cx="785791" cy="785791"/>
            </a:xfrm>
            <a:prstGeom prst="arc">
              <a:avLst>
                <a:gd name="adj1" fmla="val 16200000"/>
                <a:gd name="adj2" fmla="val 1882089"/>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51" name="Gerader Verbinder 50"/>
            <p:cNvCxnSpPr>
              <a:stCxn id="41" idx="2"/>
            </p:cNvCxnSpPr>
            <p:nvPr/>
          </p:nvCxnSpPr>
          <p:spPr>
            <a:xfrm flipV="1">
              <a:off x="4982833" y="2562145"/>
              <a:ext cx="881553" cy="15732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a:off x="5318303" y="4732817"/>
              <a:ext cx="176000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Gerader Verbinder 59"/>
            <p:cNvCxnSpPr>
              <a:stCxn id="67" idx="2"/>
            </p:cNvCxnSpPr>
            <p:nvPr/>
          </p:nvCxnSpPr>
          <p:spPr>
            <a:xfrm flipH="1" flipV="1">
              <a:off x="6510741" y="2562145"/>
              <a:ext cx="877509" cy="156283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7" name="Bogen 66"/>
            <p:cNvSpPr/>
            <p:nvPr/>
          </p:nvSpPr>
          <p:spPr>
            <a:xfrm flipV="1">
              <a:off x="6659884" y="3936597"/>
              <a:ext cx="785791" cy="785791"/>
            </a:xfrm>
            <a:prstGeom prst="arc">
              <a:avLst>
                <a:gd name="adj1" fmla="val 16200000"/>
                <a:gd name="adj2" fmla="val 1882089"/>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grpSp>
        <p:nvGrpSpPr>
          <p:cNvPr id="28" name="Gruppieren 27">
            <a:extLst>
              <a:ext uri="{FF2B5EF4-FFF2-40B4-BE49-F238E27FC236}">
                <a16:creationId xmlns="" xmlns:a16="http://schemas.microsoft.com/office/drawing/2014/main" id="{5E1FEFC3-221B-4B33-8795-EA77D0A6A8F7}"/>
              </a:ext>
            </a:extLst>
          </p:cNvPr>
          <p:cNvGrpSpPr/>
          <p:nvPr/>
        </p:nvGrpSpPr>
        <p:grpSpPr>
          <a:xfrm>
            <a:off x="4970676" y="1998162"/>
            <a:ext cx="2498068" cy="2725130"/>
            <a:chOff x="4970676" y="1998162"/>
            <a:chExt cx="2663860" cy="2725130"/>
          </a:xfrm>
        </p:grpSpPr>
        <p:sp>
          <p:nvSpPr>
            <p:cNvPr id="74" name="Bogen 73"/>
            <p:cNvSpPr/>
            <p:nvPr/>
          </p:nvSpPr>
          <p:spPr>
            <a:xfrm flipH="1" flipV="1">
              <a:off x="4970676" y="3937500"/>
              <a:ext cx="785791" cy="785791"/>
            </a:xfrm>
            <a:prstGeom prst="arc">
              <a:avLst>
                <a:gd name="adj1" fmla="val 16200000"/>
                <a:gd name="adj2" fmla="val 188208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5" name="Gerader Verbinder 74"/>
            <p:cNvCxnSpPr>
              <a:cxnSpLocks/>
            </p:cNvCxnSpPr>
            <p:nvPr/>
          </p:nvCxnSpPr>
          <p:spPr>
            <a:xfrm flipV="1">
              <a:off x="5016378" y="2139844"/>
              <a:ext cx="1614682" cy="198603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3" name="Bogen 72"/>
            <p:cNvSpPr/>
            <p:nvPr/>
          </p:nvSpPr>
          <p:spPr>
            <a:xfrm flipH="1">
              <a:off x="6547054" y="1998162"/>
              <a:ext cx="765599" cy="758816"/>
            </a:xfrm>
            <a:prstGeom prst="arc">
              <a:avLst>
                <a:gd name="adj1" fmla="val 12189294"/>
                <a:gd name="adj2" fmla="val 1937154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9" name="Gerader Verbinder 78"/>
            <p:cNvCxnSpPr>
              <a:cxnSpLocks/>
              <a:stCxn id="91" idx="2"/>
              <a:endCxn id="73" idx="0"/>
            </p:cNvCxnSpPr>
            <p:nvPr/>
          </p:nvCxnSpPr>
          <p:spPr>
            <a:xfrm flipH="1" flipV="1">
              <a:off x="7284703" y="2235257"/>
              <a:ext cx="336171" cy="166680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1" name="Bogen 90"/>
            <p:cNvSpPr/>
            <p:nvPr/>
          </p:nvSpPr>
          <p:spPr>
            <a:xfrm flipV="1">
              <a:off x="6264339" y="3353095"/>
              <a:ext cx="1370197" cy="1370197"/>
            </a:xfrm>
            <a:prstGeom prst="arc">
              <a:avLst>
                <a:gd name="adj1" fmla="val 16200000"/>
                <a:gd name="adj2" fmla="val 73200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56" name="Pfeil nach rechts 55"/>
          <p:cNvSpPr/>
          <p:nvPr/>
        </p:nvSpPr>
        <p:spPr>
          <a:xfrm flipH="1">
            <a:off x="9414938" y="4535442"/>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58" name="Gerader Verbinder 57"/>
          <p:cNvCxnSpPr/>
          <p:nvPr/>
        </p:nvCxnSpPr>
        <p:spPr>
          <a:xfrm flipH="1">
            <a:off x="3907917" y="4714593"/>
            <a:ext cx="1876639" cy="14516"/>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9" name="Pfeil nach rechts 58"/>
          <p:cNvSpPr/>
          <p:nvPr/>
        </p:nvSpPr>
        <p:spPr>
          <a:xfrm flipH="1">
            <a:off x="3662668" y="4552753"/>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6" name="Gruppieren 15"/>
          <p:cNvGrpSpPr/>
          <p:nvPr/>
        </p:nvGrpSpPr>
        <p:grpSpPr>
          <a:xfrm>
            <a:off x="4567999" y="2350863"/>
            <a:ext cx="2804533" cy="2378246"/>
            <a:chOff x="4567999" y="2350863"/>
            <a:chExt cx="2804533" cy="2378246"/>
          </a:xfrm>
        </p:grpSpPr>
        <p:sp>
          <p:nvSpPr>
            <p:cNvPr id="72" name="Bogen 71"/>
            <p:cNvSpPr/>
            <p:nvPr/>
          </p:nvSpPr>
          <p:spPr>
            <a:xfrm flipV="1">
              <a:off x="6013529" y="3686113"/>
              <a:ext cx="1359003" cy="1042995"/>
            </a:xfrm>
            <a:prstGeom prst="arc">
              <a:avLst>
                <a:gd name="adj1" fmla="val 16200000"/>
                <a:gd name="adj2" fmla="val 1882089"/>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7" name="Gerader Verbinder 76"/>
            <p:cNvCxnSpPr>
              <a:cxnSpLocks/>
              <a:endCxn id="80" idx="2"/>
            </p:cNvCxnSpPr>
            <p:nvPr/>
          </p:nvCxnSpPr>
          <p:spPr>
            <a:xfrm flipH="1" flipV="1">
              <a:off x="5686417" y="2473064"/>
              <a:ext cx="1546564" cy="1411384"/>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0" name="Bogen 79"/>
            <p:cNvSpPr/>
            <p:nvPr/>
          </p:nvSpPr>
          <p:spPr>
            <a:xfrm>
              <a:off x="5030556" y="2350863"/>
              <a:ext cx="742967" cy="685392"/>
            </a:xfrm>
            <a:prstGeom prst="arc">
              <a:avLst>
                <a:gd name="adj1" fmla="val 11705829"/>
                <a:gd name="adj2" fmla="val 19332688"/>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85" name="Gerader Verbinder 84"/>
            <p:cNvCxnSpPr>
              <a:stCxn id="72" idx="0"/>
              <a:endCxn id="87" idx="0"/>
            </p:cNvCxnSpPr>
            <p:nvPr/>
          </p:nvCxnSpPr>
          <p:spPr>
            <a:xfrm flipH="1">
              <a:off x="4991460" y="4729108"/>
              <a:ext cx="1701570" cy="1"/>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p:cNvCxnSpPr>
            <p:nvPr/>
          </p:nvCxnSpPr>
          <p:spPr>
            <a:xfrm flipV="1">
              <a:off x="4585960" y="2608948"/>
              <a:ext cx="459528" cy="158770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7" name="Bogen 86"/>
            <p:cNvSpPr/>
            <p:nvPr/>
          </p:nvSpPr>
          <p:spPr>
            <a:xfrm flipH="1" flipV="1">
              <a:off x="4567999" y="3884447"/>
              <a:ext cx="846921" cy="844662"/>
            </a:xfrm>
            <a:prstGeom prst="arc">
              <a:avLst>
                <a:gd name="adj1" fmla="val 16200000"/>
                <a:gd name="adj2" fmla="val 1002311"/>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68" name="Ellipse 67"/>
          <p:cNvSpPr/>
          <p:nvPr/>
        </p:nvSpPr>
        <p:spPr>
          <a:xfrm>
            <a:off x="5249359" y="4593320"/>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a:extLst>
              <a:ext uri="{FF2B5EF4-FFF2-40B4-BE49-F238E27FC236}">
                <a16:creationId xmlns="" xmlns:a16="http://schemas.microsoft.com/office/drawing/2014/main" id="{8657013A-68C4-445D-9A75-895A28D14EE1}"/>
              </a:ext>
            </a:extLst>
          </p:cNvPr>
          <p:cNvGrpSpPr/>
          <p:nvPr/>
        </p:nvGrpSpPr>
        <p:grpSpPr>
          <a:xfrm>
            <a:off x="1260000" y="1440000"/>
            <a:ext cx="1504529" cy="624362"/>
            <a:chOff x="1260000" y="1440000"/>
            <a:chExt cx="1504529" cy="624362"/>
          </a:xfrm>
        </p:grpSpPr>
        <p:grpSp>
          <p:nvGrpSpPr>
            <p:cNvPr id="47" name="Gruppieren 46"/>
            <p:cNvGrpSpPr/>
            <p:nvPr/>
          </p:nvGrpSpPr>
          <p:grpSpPr>
            <a:xfrm>
              <a:off x="1260000" y="1440000"/>
              <a:ext cx="1459578" cy="461665"/>
              <a:chOff x="1018945" y="1191148"/>
              <a:chExt cx="1459578" cy="461665"/>
            </a:xfrm>
          </p:grpSpPr>
          <p:cxnSp>
            <p:nvCxnSpPr>
              <p:cNvPr id="48" name="Gerader Verbinder 47"/>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a:off x="1018945" y="1191148"/>
                <a:ext cx="812486"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53" name="Gerader Verbinder 52"/>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6" name="Textfeld 75">
              <a:extLst>
                <a:ext uri="{FF2B5EF4-FFF2-40B4-BE49-F238E27FC236}">
                  <a16:creationId xmlns="" xmlns:a16="http://schemas.microsoft.com/office/drawing/2014/main" id="{07CEC066-F31F-41A7-A03D-6DA1DBD41897}"/>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sp>
        <p:nvSpPr>
          <p:cNvPr id="92" name="Sprechblase: rechteckig 91">
            <a:extLst>
              <a:ext uri="{FF2B5EF4-FFF2-40B4-BE49-F238E27FC236}">
                <a16:creationId xmlns="" xmlns:a16="http://schemas.microsoft.com/office/drawing/2014/main" id="{EE1F9596-475F-4F6F-A4D6-D6DD4AD98AAF}"/>
              </a:ext>
            </a:extLst>
          </p:cNvPr>
          <p:cNvSpPr/>
          <p:nvPr/>
        </p:nvSpPr>
        <p:spPr>
          <a:xfrm>
            <a:off x="7138822" y="1362465"/>
            <a:ext cx="681547" cy="338549"/>
          </a:xfrm>
          <a:prstGeom prst="wedgeRectCallout">
            <a:avLst>
              <a:gd name="adj1" fmla="val -93018"/>
              <a:gd name="adj2" fmla="val 13277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dirty="0">
              <a:solidFill>
                <a:schemeClr val="tx1"/>
              </a:solidFill>
              <a:latin typeface="Arial" panose="020B0604020202020204" pitchFamily="34" charset="0"/>
              <a:cs typeface="Arial" panose="020B0604020202020204" pitchFamily="34" charset="0"/>
            </a:endParaRPr>
          </a:p>
        </p:txBody>
      </p:sp>
      <p:sp>
        <p:nvSpPr>
          <p:cNvPr id="93" name="Sprechblase: rechteckig 92">
            <a:extLst>
              <a:ext uri="{FF2B5EF4-FFF2-40B4-BE49-F238E27FC236}">
                <a16:creationId xmlns="" xmlns:a16="http://schemas.microsoft.com/office/drawing/2014/main" id="{372C3485-DE22-4D8A-9EB8-BA8EA21F9D6F}"/>
              </a:ext>
            </a:extLst>
          </p:cNvPr>
          <p:cNvSpPr/>
          <p:nvPr/>
        </p:nvSpPr>
        <p:spPr>
          <a:xfrm>
            <a:off x="8052961" y="3956605"/>
            <a:ext cx="681547" cy="338549"/>
          </a:xfrm>
          <a:prstGeom prst="wedgeRectCallout">
            <a:avLst>
              <a:gd name="adj1" fmla="val -131122"/>
              <a:gd name="adj2" fmla="val 1854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endParaRPr lang="de-CH" sz="1000" dirty="0">
              <a:solidFill>
                <a:schemeClr val="tx1"/>
              </a:solidFill>
              <a:latin typeface="Arial" panose="020B0604020202020204" pitchFamily="34" charset="0"/>
              <a:cs typeface="Arial" panose="020B0604020202020204" pitchFamily="34" charset="0"/>
            </a:endParaRPr>
          </a:p>
        </p:txBody>
      </p:sp>
      <p:sp>
        <p:nvSpPr>
          <p:cNvPr id="94" name="Sprechblase: rechteckig 93">
            <a:extLst>
              <a:ext uri="{FF2B5EF4-FFF2-40B4-BE49-F238E27FC236}">
                <a16:creationId xmlns="" xmlns:a16="http://schemas.microsoft.com/office/drawing/2014/main" id="{D056F2F7-9F79-4225-BAD6-6BA43ABD5F57}"/>
              </a:ext>
            </a:extLst>
          </p:cNvPr>
          <p:cNvSpPr/>
          <p:nvPr/>
        </p:nvSpPr>
        <p:spPr>
          <a:xfrm>
            <a:off x="2940427" y="3323465"/>
            <a:ext cx="931378" cy="360000"/>
          </a:xfrm>
          <a:prstGeom prst="wedgeRectCallout">
            <a:avLst>
              <a:gd name="adj1" fmla="val 145249"/>
              <a:gd name="adj2" fmla="val 2588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de-CH" sz="1000" dirty="0" err="1" smtClean="0">
                <a:solidFill>
                  <a:schemeClr val="tx1"/>
                </a:solidFill>
                <a:latin typeface="Arial" panose="020B0604020202020204" pitchFamily="34" charset="0"/>
                <a:cs typeface="Arial" panose="020B0604020202020204" pitchFamily="34" charset="0"/>
              </a:rPr>
              <a:t>Asymmetric</a:t>
            </a:r>
            <a:r>
              <a:rPr lang="de-CH" sz="1000" dirty="0" smtClean="0">
                <a:solidFill>
                  <a:schemeClr val="tx1"/>
                </a:solidFill>
                <a:latin typeface="Arial" panose="020B0604020202020204" pitchFamily="34" charset="0"/>
                <a:cs typeface="Arial" panose="020B0604020202020204" pitchFamily="34" charset="0"/>
              </a:rPr>
              <a:t> </a:t>
            </a:r>
            <a:endParaRPr lang="de-CH" sz="1000" dirty="0">
              <a:solidFill>
                <a:schemeClr val="tx1"/>
              </a:solidFill>
              <a:latin typeface="Arial" panose="020B0604020202020204" pitchFamily="34" charset="0"/>
              <a:cs typeface="Arial" panose="020B0604020202020204" pitchFamily="34" charset="0"/>
            </a:endParaRPr>
          </a:p>
          <a:p>
            <a:pPr algn="ctr"/>
            <a:r>
              <a:rPr lang="de-CH" sz="1000" dirty="0">
                <a:solidFill>
                  <a:schemeClr val="tx1"/>
                </a:solidFill>
                <a:latin typeface="Arial" panose="020B0604020202020204" pitchFamily="34" charset="0"/>
                <a:cs typeface="Arial" panose="020B0604020202020204" pitchFamily="34" charset="0"/>
              </a:rPr>
              <a:t>&amp; </a:t>
            </a: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endParaRPr lang="de-CH" sz="1000" dirty="0">
              <a:solidFill>
                <a:schemeClr val="tx1"/>
              </a:solidFill>
              <a:latin typeface="Arial" panose="020B0604020202020204" pitchFamily="34" charset="0"/>
              <a:cs typeface="Arial" panose="020B0604020202020204" pitchFamily="34" charset="0"/>
            </a:endParaRPr>
          </a:p>
        </p:txBody>
      </p:sp>
      <p:sp>
        <p:nvSpPr>
          <p:cNvPr id="96" name="Sprechblase: rechteckig 95">
            <a:extLst>
              <a:ext uri="{FF2B5EF4-FFF2-40B4-BE49-F238E27FC236}">
                <a16:creationId xmlns="" xmlns:a16="http://schemas.microsoft.com/office/drawing/2014/main" id="{1B1FCE0B-53E7-4967-8F9D-58966501BD88}"/>
              </a:ext>
            </a:extLst>
          </p:cNvPr>
          <p:cNvSpPr/>
          <p:nvPr/>
        </p:nvSpPr>
        <p:spPr>
          <a:xfrm>
            <a:off x="6270783" y="3817837"/>
            <a:ext cx="681547" cy="338549"/>
          </a:xfrm>
          <a:prstGeom prst="wedgeRectCallout">
            <a:avLst>
              <a:gd name="adj1" fmla="val -131121"/>
              <a:gd name="adj2" fmla="val -21692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flat</a:t>
            </a:r>
            <a:endParaRPr lang="de-CH" sz="1000" dirty="0">
              <a:solidFill>
                <a:schemeClr val="tx1"/>
              </a:solidFill>
              <a:latin typeface="Arial" panose="020B0604020202020204" pitchFamily="34" charset="0"/>
              <a:cs typeface="Arial" panose="020B0604020202020204" pitchFamily="34" charset="0"/>
            </a:endParaRPr>
          </a:p>
        </p:txBody>
      </p:sp>
      <p:grpSp>
        <p:nvGrpSpPr>
          <p:cNvPr id="10" name="Gruppieren 9"/>
          <p:cNvGrpSpPr/>
          <p:nvPr/>
        </p:nvGrpSpPr>
        <p:grpSpPr>
          <a:xfrm>
            <a:off x="5546232" y="4549484"/>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9"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9"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928311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down)">
                                      <p:cBhvr>
                                        <p:cTn id="2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38</a:t>
            </a:fld>
            <a:endParaRPr lang="de-CH" dirty="0"/>
          </a:p>
        </p:txBody>
      </p:sp>
      <p:sp>
        <p:nvSpPr>
          <p:cNvPr id="11" name="Textfeld 10"/>
          <p:cNvSpPr txBox="1"/>
          <p:nvPr/>
        </p:nvSpPr>
        <p:spPr>
          <a:xfrm>
            <a:off x="8739052" y="108000"/>
            <a:ext cx="3327126" cy="830997"/>
          </a:xfrm>
          <a:prstGeom prst="rect">
            <a:avLst/>
          </a:prstGeom>
          <a:noFill/>
        </p:spPr>
        <p:txBody>
          <a:bodyPr wrap="square" rtlCol="0">
            <a:spAutoFit/>
          </a:bodyPr>
          <a:lstStyle/>
          <a:p>
            <a:pPr algn="ctr"/>
            <a:r>
              <a:rPr lang="en-US" sz="2400" b="1" dirty="0" smtClean="0"/>
              <a:t>Horizontal Eight</a:t>
            </a:r>
          </a:p>
          <a:p>
            <a:pPr algn="ctr"/>
            <a:r>
              <a:rPr lang="en-US" sz="2400" b="1" dirty="0" smtClean="0"/>
              <a:t>as seen from the judge</a:t>
            </a:r>
            <a:endParaRPr lang="de-CH" sz="1600" dirty="0"/>
          </a:p>
        </p:txBody>
      </p:sp>
      <p:sp>
        <p:nvSpPr>
          <p:cNvPr id="7" name="Textfeld 6"/>
          <p:cNvSpPr txBox="1"/>
          <p:nvPr/>
        </p:nvSpPr>
        <p:spPr>
          <a:xfrm>
            <a:off x="1387120" y="1595215"/>
            <a:ext cx="1419225" cy="923330"/>
          </a:xfrm>
          <a:prstGeom prst="rect">
            <a:avLst/>
          </a:prstGeom>
          <a:noFill/>
        </p:spPr>
        <p:txBody>
          <a:bodyPr wrap="square" rtlCol="0">
            <a:spAutoFit/>
          </a:bodyPr>
          <a:lstStyle/>
          <a:p>
            <a:pPr algn="r"/>
            <a:r>
              <a:rPr lang="de-CH" dirty="0"/>
              <a:t>45° </a:t>
            </a:r>
            <a:r>
              <a:rPr lang="de-CH" dirty="0" smtClean="0"/>
              <a:t>Lines </a:t>
            </a:r>
            <a:r>
              <a:rPr lang="de-CH" dirty="0" err="1" smtClean="0"/>
              <a:t>elevation</a:t>
            </a:r>
            <a:r>
              <a:rPr lang="de-CH" dirty="0" smtClean="0"/>
              <a:t> angle</a:t>
            </a:r>
            <a:endParaRPr lang="de-CH" dirty="0"/>
          </a:p>
        </p:txBody>
      </p:sp>
      <p:sp>
        <p:nvSpPr>
          <p:cNvPr id="9" name="Textfeld 8"/>
          <p:cNvSpPr txBox="1"/>
          <p:nvPr/>
        </p:nvSpPr>
        <p:spPr>
          <a:xfrm>
            <a:off x="9133313" y="1723967"/>
            <a:ext cx="1419225" cy="369332"/>
          </a:xfrm>
          <a:prstGeom prst="rect">
            <a:avLst/>
          </a:prstGeom>
          <a:noFill/>
        </p:spPr>
        <p:txBody>
          <a:bodyPr wrap="square" rtlCol="0">
            <a:spAutoFit/>
          </a:bodyPr>
          <a:lstStyle/>
          <a:p>
            <a:r>
              <a:rPr lang="de-CH" dirty="0"/>
              <a:t>45</a:t>
            </a:r>
            <a:r>
              <a:rPr lang="de-CH" dirty="0" smtClean="0"/>
              <a:t>°</a:t>
            </a:r>
            <a:endParaRPr lang="de-CH" dirty="0"/>
          </a:p>
        </p:txBody>
      </p:sp>
      <p:sp>
        <p:nvSpPr>
          <p:cNvPr id="10" name="Textfeld 9"/>
          <p:cNvSpPr txBox="1"/>
          <p:nvPr/>
        </p:nvSpPr>
        <p:spPr>
          <a:xfrm rot="16200000">
            <a:off x="4698136" y="1233605"/>
            <a:ext cx="2524125" cy="369332"/>
          </a:xfrm>
          <a:prstGeom prst="rect">
            <a:avLst/>
          </a:prstGeom>
          <a:noFill/>
        </p:spPr>
        <p:txBody>
          <a:bodyPr wrap="square" rtlCol="0">
            <a:spAutoFit/>
          </a:bodyPr>
          <a:lstStyle/>
          <a:p>
            <a:r>
              <a:rPr lang="de-CH" dirty="0" err="1" smtClean="0"/>
              <a:t>Crossing</a:t>
            </a:r>
            <a:r>
              <a:rPr lang="de-CH" dirty="0" smtClean="0"/>
              <a:t> line</a:t>
            </a:r>
            <a:endParaRPr lang="de-CH" dirty="0"/>
          </a:p>
        </p:txBody>
      </p:sp>
      <p:grpSp>
        <p:nvGrpSpPr>
          <p:cNvPr id="2" name="Gruppieren 1">
            <a:extLst>
              <a:ext uri="{FF2B5EF4-FFF2-40B4-BE49-F238E27FC236}">
                <a16:creationId xmlns="" xmlns:a16="http://schemas.microsoft.com/office/drawing/2014/main" id="{C9BD3529-B24C-4DDE-87F9-6407B3CEAE58}"/>
              </a:ext>
            </a:extLst>
          </p:cNvPr>
          <p:cNvGrpSpPr/>
          <p:nvPr/>
        </p:nvGrpSpPr>
        <p:grpSpPr>
          <a:xfrm>
            <a:off x="1553378" y="624924"/>
            <a:ext cx="9066882" cy="5421682"/>
            <a:chOff x="1553378" y="624924"/>
            <a:chExt cx="9066882" cy="5421682"/>
          </a:xfrm>
        </p:grpSpPr>
        <p:grpSp>
          <p:nvGrpSpPr>
            <p:cNvPr id="12" name="Gruppieren 11">
              <a:extLst>
                <a:ext uri="{FF2B5EF4-FFF2-40B4-BE49-F238E27FC236}">
                  <a16:creationId xmlns="" xmlns:a16="http://schemas.microsoft.com/office/drawing/2014/main" id="{4066A082-398A-44B1-B4EA-4FBF833ED3D2}"/>
                </a:ext>
              </a:extLst>
            </p:cNvPr>
            <p:cNvGrpSpPr/>
            <p:nvPr/>
          </p:nvGrpSpPr>
          <p:grpSpPr>
            <a:xfrm>
              <a:off x="3042784" y="624924"/>
              <a:ext cx="6084000" cy="5421682"/>
              <a:chOff x="3042783" y="617875"/>
              <a:chExt cx="6084000" cy="5421682"/>
            </a:xfrm>
          </p:grpSpPr>
          <p:cxnSp>
            <p:nvCxnSpPr>
              <p:cNvPr id="13" name="Gerader Verbinder 12">
                <a:extLst>
                  <a:ext uri="{FF2B5EF4-FFF2-40B4-BE49-F238E27FC236}">
                    <a16:creationId xmlns="" xmlns:a16="http://schemas.microsoft.com/office/drawing/2014/main" id="{B7940FA4-9F75-42F2-95E3-DC20CC9EA380}"/>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 xmlns:a16="http://schemas.microsoft.com/office/drawing/2014/main" id="{B2678AA6-33F5-458D-9BDB-B1B2125755BD}"/>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5" name="Gerader Verbinder 14">
              <a:extLst>
                <a:ext uri="{FF2B5EF4-FFF2-40B4-BE49-F238E27FC236}">
                  <a16:creationId xmlns="" xmlns:a16="http://schemas.microsoft.com/office/drawing/2014/main" id="{79BB7EEE-B53B-4652-9FFB-FE6F3AF0FF87}"/>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771326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9" name="Ellipse 58"/>
          <p:cNvSpPr/>
          <p:nvPr/>
        </p:nvSpPr>
        <p:spPr>
          <a:xfrm>
            <a:off x="6014527" y="3626038"/>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39</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609380" cy="338554"/>
          </a:xfrm>
          <a:prstGeom prst="rect">
            <a:avLst/>
          </a:prstGeom>
          <a:noFill/>
        </p:spPr>
        <p:txBody>
          <a:bodyPr wrap="square" rtlCol="0">
            <a:spAutoFit/>
          </a:bodyPr>
          <a:lstStyle/>
          <a:p>
            <a:r>
              <a:rPr lang="de-CH" sz="1600" dirty="0">
                <a:latin typeface="Arial Black" panose="020B0A04020102020204" pitchFamily="34" charset="0"/>
              </a:rPr>
              <a:t>4.2.15.11  Two consecutive horizontal eight</a:t>
            </a:r>
            <a:endParaRPr lang="de-CH" sz="1000" dirty="0">
              <a:latin typeface="Arial Black" panose="020B0A04020102020204" pitchFamily="34" charset="0"/>
            </a:endParaRPr>
          </a:p>
        </p:txBody>
      </p:sp>
      <p:cxnSp>
        <p:nvCxnSpPr>
          <p:cNvPr id="11" name="Gerader Verbinder 10"/>
          <p:cNvCxnSpPr/>
          <p:nvPr/>
        </p:nvCxnSpPr>
        <p:spPr>
          <a:xfrm>
            <a:off x="6148946" y="2212414"/>
            <a:ext cx="14510" cy="284085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7198404" y="4760204"/>
            <a:ext cx="2099091" cy="1404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225229" y="4596557"/>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1.5m </a:t>
            </a:r>
          </a:p>
        </p:txBody>
      </p:sp>
      <p:cxnSp>
        <p:nvCxnSpPr>
          <p:cNvPr id="38" name="Gerader Verbinder 37"/>
          <p:cNvCxnSpPr/>
          <p:nvPr/>
        </p:nvCxnSpPr>
        <p:spPr>
          <a:xfrm flipH="1">
            <a:off x="1572544" y="2756800"/>
            <a:ext cx="5606207"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6160459" y="367445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6" name="Ellipse 15"/>
          <p:cNvSpPr/>
          <p:nvPr/>
        </p:nvSpPr>
        <p:spPr>
          <a:xfrm>
            <a:off x="4201832"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55" name="Textfeld 54"/>
          <p:cNvSpPr txBox="1"/>
          <p:nvPr/>
        </p:nvSpPr>
        <p:spPr>
          <a:xfrm>
            <a:off x="1169748" y="2599362"/>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a:t>
            </a:r>
          </a:p>
        </p:txBody>
      </p:sp>
      <p:sp>
        <p:nvSpPr>
          <p:cNvPr id="39" name="Ellipse 38"/>
          <p:cNvSpPr/>
          <p:nvPr/>
        </p:nvSpPr>
        <p:spPr>
          <a:xfrm>
            <a:off x="6193085" y="2756800"/>
            <a:ext cx="1994515" cy="200369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42" name="Pfeil nach rechts 41"/>
          <p:cNvSpPr/>
          <p:nvPr/>
        </p:nvSpPr>
        <p:spPr>
          <a:xfrm flipH="1">
            <a:off x="8863661" y="457847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43" name="Gerader Verbinder 42"/>
          <p:cNvCxnSpPr/>
          <p:nvPr/>
        </p:nvCxnSpPr>
        <p:spPr>
          <a:xfrm flipV="1">
            <a:off x="2895047" y="3033920"/>
            <a:ext cx="1664028" cy="1109066"/>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Pfeil nach rechts 43"/>
          <p:cNvSpPr/>
          <p:nvPr/>
        </p:nvSpPr>
        <p:spPr>
          <a:xfrm rot="19472457" flipH="1">
            <a:off x="2499058" y="409624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 name="Bogen 5"/>
          <p:cNvSpPr/>
          <p:nvPr/>
        </p:nvSpPr>
        <p:spPr>
          <a:xfrm rot="16200000">
            <a:off x="6209127" y="2777281"/>
            <a:ext cx="1936344" cy="1952202"/>
          </a:xfrm>
          <a:prstGeom prst="arc">
            <a:avLst>
              <a:gd name="adj1" fmla="val 16200000"/>
              <a:gd name="adj2" fmla="val 547065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7" name="Bogen 46"/>
          <p:cNvSpPr/>
          <p:nvPr/>
        </p:nvSpPr>
        <p:spPr>
          <a:xfrm rot="5400000" flipV="1">
            <a:off x="5976223" y="2578910"/>
            <a:ext cx="2177282" cy="2177073"/>
          </a:xfrm>
          <a:prstGeom prst="arc">
            <a:avLst>
              <a:gd name="adj1" fmla="val 16199995"/>
              <a:gd name="adj2" fmla="val 5433368"/>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8" name="Bogen 47"/>
          <p:cNvSpPr/>
          <p:nvPr/>
        </p:nvSpPr>
        <p:spPr>
          <a:xfrm rot="16200000">
            <a:off x="3936699" y="2723351"/>
            <a:ext cx="2032081" cy="2045573"/>
          </a:xfrm>
          <a:prstGeom prst="arc">
            <a:avLst>
              <a:gd name="adj1" fmla="val 16393532"/>
              <a:gd name="adj2" fmla="val 5433368"/>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9" name="Bogen 48"/>
          <p:cNvSpPr/>
          <p:nvPr/>
        </p:nvSpPr>
        <p:spPr>
          <a:xfrm rot="5573059" flipV="1">
            <a:off x="3901336" y="2646478"/>
            <a:ext cx="2107079" cy="2039352"/>
          </a:xfrm>
          <a:prstGeom prst="arc">
            <a:avLst>
              <a:gd name="adj1" fmla="val 16351574"/>
              <a:gd name="adj2" fmla="val 536014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50" name="Bogen 49"/>
          <p:cNvSpPr/>
          <p:nvPr/>
        </p:nvSpPr>
        <p:spPr>
          <a:xfrm rot="16200000">
            <a:off x="6000982" y="2429508"/>
            <a:ext cx="2248308" cy="2333078"/>
          </a:xfrm>
          <a:prstGeom prst="arc">
            <a:avLst>
              <a:gd name="adj1" fmla="val 15898578"/>
              <a:gd name="adj2" fmla="val 5433368"/>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51" name="Bogen 50"/>
          <p:cNvSpPr/>
          <p:nvPr/>
        </p:nvSpPr>
        <p:spPr>
          <a:xfrm rot="5400000" flipV="1">
            <a:off x="5943643" y="2373802"/>
            <a:ext cx="2183075" cy="2504473"/>
          </a:xfrm>
          <a:prstGeom prst="arc">
            <a:avLst>
              <a:gd name="adj1" fmla="val 16199996"/>
              <a:gd name="adj2" fmla="val 5544817"/>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52" name="Bogen 51"/>
          <p:cNvSpPr/>
          <p:nvPr/>
        </p:nvSpPr>
        <p:spPr>
          <a:xfrm rot="16200000">
            <a:off x="3550533" y="2694224"/>
            <a:ext cx="2206117" cy="2281008"/>
          </a:xfrm>
          <a:prstGeom prst="arc">
            <a:avLst>
              <a:gd name="adj1" fmla="val 5446597"/>
              <a:gd name="adj2" fmla="val 5044951"/>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nvGrpSpPr>
          <p:cNvPr id="10" name="Gruppieren 9"/>
          <p:cNvGrpSpPr/>
          <p:nvPr/>
        </p:nvGrpSpPr>
        <p:grpSpPr>
          <a:xfrm>
            <a:off x="5521463" y="4533338"/>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8" name="Ellipse 57"/>
          <p:cNvSpPr/>
          <p:nvPr/>
        </p:nvSpPr>
        <p:spPr>
          <a:xfrm>
            <a:off x="6069867" y="3662300"/>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a:extLst>
              <a:ext uri="{FF2B5EF4-FFF2-40B4-BE49-F238E27FC236}">
                <a16:creationId xmlns="" xmlns:a16="http://schemas.microsoft.com/office/drawing/2014/main" id="{ED0333F1-6408-407D-A8DD-DD45888D0880}"/>
              </a:ext>
            </a:extLst>
          </p:cNvPr>
          <p:cNvGrpSpPr/>
          <p:nvPr/>
        </p:nvGrpSpPr>
        <p:grpSpPr>
          <a:xfrm>
            <a:off x="1260000" y="1440000"/>
            <a:ext cx="1504529" cy="624362"/>
            <a:chOff x="1260000" y="1440000"/>
            <a:chExt cx="1504529" cy="624362"/>
          </a:xfrm>
        </p:grpSpPr>
        <p:grpSp>
          <p:nvGrpSpPr>
            <p:cNvPr id="70" name="Gruppieren 69"/>
            <p:cNvGrpSpPr/>
            <p:nvPr/>
          </p:nvGrpSpPr>
          <p:grpSpPr>
            <a:xfrm>
              <a:off x="1260000" y="1440000"/>
              <a:ext cx="1476728" cy="461665"/>
              <a:chOff x="1001795" y="1191418"/>
              <a:chExt cx="1476728" cy="461665"/>
            </a:xfrm>
          </p:grpSpPr>
          <p:cxnSp>
            <p:nvCxnSpPr>
              <p:cNvPr id="71" name="Gerader Verbinder 70"/>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3" name="Textfeld 72"/>
              <p:cNvSpPr txBox="1"/>
              <p:nvPr/>
            </p:nvSpPr>
            <p:spPr>
              <a:xfrm>
                <a:off x="1001795" y="1191418"/>
                <a:ext cx="812486"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74" name="Gerader Verbinder 73"/>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60" name="Textfeld 59">
              <a:extLst>
                <a:ext uri="{FF2B5EF4-FFF2-40B4-BE49-F238E27FC236}">
                  <a16:creationId xmlns="" xmlns:a16="http://schemas.microsoft.com/office/drawing/2014/main" id="{694BA83D-36C5-4542-8C86-A1B4767117E2}"/>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sp>
        <p:nvSpPr>
          <p:cNvPr id="62" name="Sprechblase: rechteckig 61">
            <a:extLst>
              <a:ext uri="{FF2B5EF4-FFF2-40B4-BE49-F238E27FC236}">
                <a16:creationId xmlns="" xmlns:a16="http://schemas.microsoft.com/office/drawing/2014/main" id="{E1F594CD-910A-4DF8-9023-46BA815AFE6A}"/>
              </a:ext>
            </a:extLst>
          </p:cNvPr>
          <p:cNvSpPr/>
          <p:nvPr/>
        </p:nvSpPr>
        <p:spPr>
          <a:xfrm>
            <a:off x="7433292" y="1837433"/>
            <a:ext cx="754308" cy="360000"/>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Above</a:t>
            </a:r>
            <a:r>
              <a:rPr lang="de-CH" sz="1000" dirty="0" smtClean="0">
                <a:solidFill>
                  <a:schemeClr val="tx1"/>
                </a:solidFill>
                <a:latin typeface="Arial" panose="020B0604020202020204" pitchFamily="34" charset="0"/>
                <a:cs typeface="Arial" panose="020B0604020202020204" pitchFamily="34" charset="0"/>
              </a:rPr>
              <a:t> </a:t>
            </a:r>
            <a:r>
              <a:rPr lang="de-CH" sz="1000" dirty="0">
                <a:solidFill>
                  <a:schemeClr val="tx1"/>
                </a:solidFill>
                <a:latin typeface="Arial" panose="020B0604020202020204" pitchFamily="34" charset="0"/>
                <a:cs typeface="Arial" panose="020B0604020202020204" pitchFamily="34" charset="0"/>
              </a:rPr>
              <a:t>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63" name="Sprechblase: rechteckig 62">
            <a:extLst>
              <a:ext uri="{FF2B5EF4-FFF2-40B4-BE49-F238E27FC236}">
                <a16:creationId xmlns="" xmlns:a16="http://schemas.microsoft.com/office/drawing/2014/main" id="{0D7E43E2-6CAF-4246-88F6-337473179439}"/>
              </a:ext>
            </a:extLst>
          </p:cNvPr>
          <p:cNvSpPr/>
          <p:nvPr/>
        </p:nvSpPr>
        <p:spPr>
          <a:xfrm>
            <a:off x="6880584" y="3139540"/>
            <a:ext cx="900000" cy="360000"/>
          </a:xfrm>
          <a:prstGeom prst="wedgeRectCallout">
            <a:avLst>
              <a:gd name="adj1" fmla="val -146355"/>
              <a:gd name="adj2" fmla="val 8473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Displaced</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crossing</a:t>
            </a:r>
            <a:endParaRPr lang="de-CH" sz="1000" dirty="0">
              <a:solidFill>
                <a:schemeClr val="tx1"/>
              </a:solidFill>
              <a:latin typeface="Arial" panose="020B0604020202020204" pitchFamily="34" charset="0"/>
              <a:cs typeface="Arial" panose="020B0604020202020204" pitchFamily="34" charset="0"/>
            </a:endParaRPr>
          </a:p>
        </p:txBody>
      </p:sp>
      <p:sp>
        <p:nvSpPr>
          <p:cNvPr id="66" name="Sprechblase: rechteckig 65">
            <a:extLst>
              <a:ext uri="{FF2B5EF4-FFF2-40B4-BE49-F238E27FC236}">
                <a16:creationId xmlns="" xmlns:a16="http://schemas.microsoft.com/office/drawing/2014/main" id="{414CEB68-B7FE-4399-A5E6-B79EB575D6B9}"/>
              </a:ext>
            </a:extLst>
          </p:cNvPr>
          <p:cNvSpPr/>
          <p:nvPr/>
        </p:nvSpPr>
        <p:spPr>
          <a:xfrm>
            <a:off x="4404436" y="3515107"/>
            <a:ext cx="1006480" cy="360000"/>
          </a:xfrm>
          <a:prstGeom prst="wedgeRectCallout">
            <a:avLst>
              <a:gd name="adj1" fmla="val 86313"/>
              <a:gd name="adj2" fmla="val 72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off </a:t>
            </a:r>
            <a:r>
              <a:rPr lang="de-CH" sz="1000" dirty="0" err="1" smtClean="0">
                <a:solidFill>
                  <a:schemeClr val="tx1"/>
                </a:solidFill>
                <a:latin typeface="Arial" panose="020B0604020202020204" pitchFamily="34" charset="0"/>
                <a:cs typeface="Arial" panose="020B0604020202020204" pitchFamily="34" charset="0"/>
              </a:rPr>
              <a:t>centerline</a:t>
            </a:r>
            <a:endParaRPr lang="de-CH" sz="1000" dirty="0">
              <a:solidFill>
                <a:schemeClr val="tx1"/>
              </a:solidFill>
              <a:latin typeface="Arial" panose="020B0604020202020204" pitchFamily="34" charset="0"/>
              <a:cs typeface="Arial" panose="020B0604020202020204" pitchFamily="34" charset="0"/>
            </a:endParaRPr>
          </a:p>
        </p:txBody>
      </p:sp>
      <p:sp>
        <p:nvSpPr>
          <p:cNvPr id="68" name="Sprechblase: rechteckig 67">
            <a:extLst>
              <a:ext uri="{FF2B5EF4-FFF2-40B4-BE49-F238E27FC236}">
                <a16:creationId xmlns="" xmlns:a16="http://schemas.microsoft.com/office/drawing/2014/main" id="{3FBAD103-3AFC-44CC-AE0A-25D281A3146E}"/>
              </a:ext>
            </a:extLst>
          </p:cNvPr>
          <p:cNvSpPr/>
          <p:nvPr/>
        </p:nvSpPr>
        <p:spPr>
          <a:xfrm>
            <a:off x="3131128" y="5009297"/>
            <a:ext cx="648000" cy="360000"/>
          </a:xfrm>
          <a:prstGeom prst="wedgeRectCallout">
            <a:avLst>
              <a:gd name="adj1" fmla="val 154787"/>
              <a:gd name="adj2" fmla="val -7815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low</a:t>
            </a:r>
            <a:endParaRPr lang="de-CH"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8509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4" grpId="0" animBg="1"/>
      <p:bldP spid="6" grpId="0" animBg="1"/>
      <p:bldP spid="47" grpId="0" animBg="1"/>
      <p:bldP spid="48" grpId="0" animBg="1"/>
      <p:bldP spid="49" grpId="0" animBg="1"/>
      <p:bldP spid="50" grpId="0" animBg="1"/>
      <p:bldP spid="51"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38200" y="2981206"/>
            <a:ext cx="10874828" cy="3088420"/>
          </a:xfrm>
        </p:spPr>
        <p:txBody>
          <a:bodyPr>
            <a:normAutofit/>
          </a:bodyPr>
          <a:lstStyle/>
          <a:p>
            <a:pPr hangingPunct="0">
              <a:lnSpc>
                <a:spcPct val="170000"/>
              </a:lnSpc>
              <a:spcBef>
                <a:spcPts val="0"/>
              </a:spcBef>
            </a:pPr>
            <a:endParaRPr lang="de-CH" sz="2600" b="1" dirty="0" smtClean="0"/>
          </a:p>
          <a:p>
            <a:pPr hangingPunct="0">
              <a:lnSpc>
                <a:spcPct val="170000"/>
              </a:lnSpc>
              <a:spcBef>
                <a:spcPts val="0"/>
              </a:spcBef>
            </a:pPr>
            <a:endParaRPr lang="en-GB" sz="2600" b="1" dirty="0"/>
          </a:p>
          <a:p>
            <a:endParaRPr lang="de-CH" dirty="0"/>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a:t>
            </a:fld>
            <a:endParaRPr lang="de-CH" dirty="0"/>
          </a:p>
        </p:txBody>
      </p:sp>
      <p:pic>
        <p:nvPicPr>
          <p:cNvPr id="7" name="Grafik 6"/>
          <p:cNvPicPr/>
          <p:nvPr/>
        </p:nvPicPr>
        <p:blipFill>
          <a:blip r:embed="rId3"/>
          <a:stretch>
            <a:fillRect/>
          </a:stretch>
        </p:blipFill>
        <p:spPr>
          <a:xfrm>
            <a:off x="533615" y="393901"/>
            <a:ext cx="1670958" cy="2258695"/>
          </a:xfrm>
          <a:prstGeom prst="rect">
            <a:avLst/>
          </a:prstGeom>
        </p:spPr>
      </p:pic>
      <p:sp>
        <p:nvSpPr>
          <p:cNvPr id="2" name="Textfeld 1"/>
          <p:cNvSpPr txBox="1"/>
          <p:nvPr/>
        </p:nvSpPr>
        <p:spPr>
          <a:xfrm>
            <a:off x="2204573" y="369778"/>
            <a:ext cx="7279315" cy="584775"/>
          </a:xfrm>
          <a:prstGeom prst="rect">
            <a:avLst/>
          </a:prstGeom>
          <a:noFill/>
        </p:spPr>
        <p:txBody>
          <a:bodyPr wrap="square" rtlCol="0">
            <a:spAutoFit/>
          </a:bodyPr>
          <a:lstStyle/>
          <a:p>
            <a:pPr algn="ctr"/>
            <a:r>
              <a:rPr lang="de-CH" sz="3200" b="1" dirty="0" err="1"/>
              <a:t>Changes</a:t>
            </a:r>
            <a:r>
              <a:rPr lang="de-CH" sz="3200" b="1" dirty="0"/>
              <a:t> </a:t>
            </a:r>
            <a:r>
              <a:rPr lang="de-CH" sz="3200" b="1" dirty="0" err="1"/>
              <a:t>to</a:t>
            </a:r>
            <a:r>
              <a:rPr lang="de-CH" sz="3200" b="1" dirty="0"/>
              <a:t> </a:t>
            </a:r>
            <a:r>
              <a:rPr lang="de-CH" sz="3200" b="1" dirty="0" err="1"/>
              <a:t>the</a:t>
            </a:r>
            <a:r>
              <a:rPr lang="de-CH" sz="3200" b="1" dirty="0"/>
              <a:t> </a:t>
            </a:r>
            <a:r>
              <a:rPr lang="de-CH" sz="3200" b="1" dirty="0" err="1"/>
              <a:t>rules</a:t>
            </a:r>
            <a:endParaRPr lang="de-CH" sz="3200" b="1" dirty="0"/>
          </a:p>
        </p:txBody>
      </p:sp>
      <p:pic>
        <p:nvPicPr>
          <p:cNvPr id="8" name="Bild 1" descr="fakof2_logo"/>
          <p:cNvPicPr/>
          <p:nvPr/>
        </p:nvPicPr>
        <p:blipFill>
          <a:blip r:embed="rId4">
            <a:extLst>
              <a:ext uri="{28A0092B-C50C-407E-A947-70E740481C1C}">
                <a14:useLocalDpi xmlns:a14="http://schemas.microsoft.com/office/drawing/2010/main" val="0"/>
              </a:ext>
            </a:extLst>
          </a:blip>
          <a:srcRect/>
          <a:stretch>
            <a:fillRect/>
          </a:stretch>
        </p:blipFill>
        <p:spPr bwMode="auto">
          <a:xfrm>
            <a:off x="9590314" y="393901"/>
            <a:ext cx="2122714" cy="2013858"/>
          </a:xfrm>
          <a:prstGeom prst="rect">
            <a:avLst/>
          </a:prstGeom>
          <a:noFill/>
          <a:ln>
            <a:noFill/>
          </a:ln>
        </p:spPr>
      </p:pic>
      <p:sp>
        <p:nvSpPr>
          <p:cNvPr id="10" name="Textfeld 9"/>
          <p:cNvSpPr txBox="1"/>
          <p:nvPr/>
        </p:nvSpPr>
        <p:spPr>
          <a:xfrm>
            <a:off x="2597727" y="1175979"/>
            <a:ext cx="6807544" cy="4524315"/>
          </a:xfrm>
          <a:prstGeom prst="rect">
            <a:avLst/>
          </a:prstGeom>
          <a:noFill/>
        </p:spPr>
        <p:txBody>
          <a:bodyPr wrap="square" rtlCol="0">
            <a:spAutoFit/>
          </a:bodyPr>
          <a:lstStyle/>
          <a:p>
            <a:pPr lvl="0">
              <a:defRPr/>
            </a:pPr>
            <a:r>
              <a:rPr lang="en-US" sz="2400" b="1" dirty="0"/>
              <a:t>Anyone is entitled to request changes to the rules. Proposals are to be </a:t>
            </a:r>
            <a:r>
              <a:rPr lang="en-US" sz="2400" b="1" dirty="0" smtClean="0"/>
              <a:t>submitted </a:t>
            </a:r>
            <a:r>
              <a:rPr lang="en-US" sz="2400" b="1" dirty="0"/>
              <a:t>to the FAI / CIAM </a:t>
            </a:r>
            <a:r>
              <a:rPr lang="en-US" sz="2400" b="1" dirty="0" smtClean="0"/>
              <a:t>through a national </a:t>
            </a:r>
            <a:r>
              <a:rPr lang="en-US" sz="2400" b="1" dirty="0"/>
              <a:t>model flying </a:t>
            </a:r>
            <a:r>
              <a:rPr lang="en-US" sz="2400" b="1" dirty="0" err="1" smtClean="0"/>
              <a:t>organisation</a:t>
            </a:r>
            <a:endParaRPr lang="en-US" sz="2400" b="1" dirty="0" smtClean="0"/>
          </a:p>
          <a:p>
            <a:pPr lvl="0">
              <a:defRPr/>
            </a:pPr>
            <a:endParaRPr lang="de-CH" sz="2400" b="1" dirty="0"/>
          </a:p>
          <a:p>
            <a:pPr lvl="0" algn="ctr">
              <a:defRPr/>
            </a:pPr>
            <a:r>
              <a:rPr lang="de-CH" sz="2400" b="1" dirty="0">
                <a:hlinkClick r:id="rId5"/>
              </a:rPr>
              <a:t>https://</a:t>
            </a:r>
            <a:r>
              <a:rPr lang="de-CH" sz="2400" b="1" dirty="0" smtClean="0">
                <a:hlinkClick r:id="rId5"/>
              </a:rPr>
              <a:t>www.fai.org/ciam-documents</a:t>
            </a:r>
            <a:endParaRPr lang="de-CH" sz="2400" b="1" dirty="0" smtClean="0"/>
          </a:p>
          <a:p>
            <a:pPr lvl="0">
              <a:defRPr/>
            </a:pPr>
            <a:endParaRPr lang="de-CH" sz="2400" b="1" dirty="0"/>
          </a:p>
          <a:p>
            <a:pPr lvl="0" algn="ctr">
              <a:defRPr/>
            </a:pPr>
            <a:r>
              <a:rPr lang="de-CH" sz="2400" b="1" dirty="0" smtClean="0"/>
              <a:t>- CIAM </a:t>
            </a:r>
            <a:r>
              <a:rPr lang="de-CH" sz="2400" b="1" dirty="0"/>
              <a:t>FORMS &amp; OTHER DOCUMENTS</a:t>
            </a:r>
          </a:p>
          <a:p>
            <a:pPr lvl="0" algn="ctr">
              <a:defRPr/>
            </a:pPr>
            <a:r>
              <a:rPr lang="de-CH" sz="2400" b="1" dirty="0" smtClean="0"/>
              <a:t>- </a:t>
            </a:r>
            <a:r>
              <a:rPr lang="en-US" sz="2400" b="1" dirty="0" smtClean="0"/>
              <a:t>CIAM </a:t>
            </a:r>
            <a:r>
              <a:rPr lang="en-US" sz="2400" b="1" dirty="0"/>
              <a:t>Proposal Forms and Guidelines </a:t>
            </a:r>
          </a:p>
          <a:p>
            <a:pPr lvl="0" algn="ctr">
              <a:defRPr/>
            </a:pPr>
            <a:r>
              <a:rPr lang="en-US" sz="2400" b="1" dirty="0" smtClean="0"/>
              <a:t>- CIAM </a:t>
            </a:r>
            <a:r>
              <a:rPr lang="en-US" sz="2400" b="1" dirty="0"/>
              <a:t>Proposal Form for Sporting Code Section </a:t>
            </a:r>
            <a:r>
              <a:rPr lang="en-US" sz="2400" b="1" dirty="0" smtClean="0"/>
              <a:t>4</a:t>
            </a:r>
          </a:p>
          <a:p>
            <a:pPr lvl="0" algn="ctr">
              <a:defRPr/>
            </a:pPr>
            <a:endParaRPr lang="en-US" sz="2400" b="1" dirty="0" smtClean="0"/>
          </a:p>
          <a:p>
            <a:pPr lvl="0" algn="ctr">
              <a:defRPr/>
            </a:pPr>
            <a:r>
              <a:rPr lang="en-US" sz="2400" dirty="0"/>
              <a:t>The Plenary Assembly of the national CIAM delegates decides on the changes.</a:t>
            </a:r>
            <a:endParaRPr lang="de-CH" sz="2400" dirty="0"/>
          </a:p>
        </p:txBody>
      </p:sp>
    </p:spTree>
    <p:extLst>
      <p:ext uri="{BB962C8B-B14F-4D97-AF65-F5344CB8AC3E}">
        <p14:creationId xmlns:p14="http://schemas.microsoft.com/office/powerpoint/2010/main" val="419290087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40</a:t>
            </a:fld>
            <a:endParaRPr lang="de-CH" dirty="0"/>
          </a:p>
        </p:txBody>
      </p:sp>
      <p:sp>
        <p:nvSpPr>
          <p:cNvPr id="11" name="Textfeld 10"/>
          <p:cNvSpPr txBox="1"/>
          <p:nvPr/>
        </p:nvSpPr>
        <p:spPr>
          <a:xfrm>
            <a:off x="8523965" y="108000"/>
            <a:ext cx="3508202" cy="830997"/>
          </a:xfrm>
          <a:prstGeom prst="rect">
            <a:avLst/>
          </a:prstGeom>
          <a:noFill/>
        </p:spPr>
        <p:txBody>
          <a:bodyPr wrap="square" rtlCol="0">
            <a:spAutoFit/>
          </a:bodyPr>
          <a:lstStyle/>
          <a:p>
            <a:pPr algn="ctr"/>
            <a:r>
              <a:rPr lang="en-US" sz="2400" b="1" dirty="0" smtClean="0"/>
              <a:t>Square Eight </a:t>
            </a:r>
          </a:p>
          <a:p>
            <a:pPr algn="ctr"/>
            <a:r>
              <a:rPr lang="en-US" sz="2400" b="1" dirty="0" smtClean="0"/>
              <a:t>as seen from the judge</a:t>
            </a:r>
            <a:endParaRPr lang="de-CH" sz="1600" dirty="0"/>
          </a:p>
        </p:txBody>
      </p:sp>
      <p:sp>
        <p:nvSpPr>
          <p:cNvPr id="7" name="Textfeld 6"/>
          <p:cNvSpPr txBox="1"/>
          <p:nvPr/>
        </p:nvSpPr>
        <p:spPr>
          <a:xfrm>
            <a:off x="1634828" y="1586669"/>
            <a:ext cx="1419225" cy="369332"/>
          </a:xfrm>
          <a:prstGeom prst="rect">
            <a:avLst/>
          </a:prstGeom>
          <a:noFill/>
        </p:spPr>
        <p:txBody>
          <a:bodyPr wrap="square" rtlCol="0">
            <a:spAutoFit/>
          </a:bodyPr>
          <a:lstStyle/>
          <a:p>
            <a:pPr algn="r"/>
            <a:r>
              <a:rPr lang="de-CH" dirty="0"/>
              <a:t>45</a:t>
            </a:r>
            <a:r>
              <a:rPr lang="de-CH" dirty="0" smtClean="0"/>
              <a:t>°</a:t>
            </a:r>
            <a:endParaRPr lang="de-CH" dirty="0"/>
          </a:p>
        </p:txBody>
      </p:sp>
      <p:sp>
        <p:nvSpPr>
          <p:cNvPr id="9" name="Textfeld 8"/>
          <p:cNvSpPr txBox="1"/>
          <p:nvPr/>
        </p:nvSpPr>
        <p:spPr>
          <a:xfrm>
            <a:off x="9064946" y="1501896"/>
            <a:ext cx="1419225" cy="369332"/>
          </a:xfrm>
          <a:prstGeom prst="rect">
            <a:avLst/>
          </a:prstGeom>
          <a:noFill/>
        </p:spPr>
        <p:txBody>
          <a:bodyPr wrap="square" rtlCol="0">
            <a:spAutoFit/>
          </a:bodyPr>
          <a:lstStyle/>
          <a:p>
            <a:r>
              <a:rPr lang="de-CH" dirty="0"/>
              <a:t>45</a:t>
            </a:r>
            <a:r>
              <a:rPr lang="de-CH" dirty="0" smtClean="0"/>
              <a:t>°</a:t>
            </a:r>
            <a:endParaRPr lang="de-CH" dirty="0"/>
          </a:p>
        </p:txBody>
      </p:sp>
      <p:sp>
        <p:nvSpPr>
          <p:cNvPr id="10" name="Textfeld 9"/>
          <p:cNvSpPr txBox="1"/>
          <p:nvPr/>
        </p:nvSpPr>
        <p:spPr>
          <a:xfrm rot="16200000">
            <a:off x="5057030" y="1573081"/>
            <a:ext cx="1806336" cy="369332"/>
          </a:xfrm>
          <a:prstGeom prst="rect">
            <a:avLst/>
          </a:prstGeom>
          <a:noFill/>
        </p:spPr>
        <p:txBody>
          <a:bodyPr wrap="square" rtlCol="0">
            <a:spAutoFit/>
          </a:bodyPr>
          <a:lstStyle/>
          <a:p>
            <a:r>
              <a:rPr lang="de-CH" dirty="0" err="1" smtClean="0"/>
              <a:t>Crossing</a:t>
            </a:r>
            <a:r>
              <a:rPr lang="de-CH" dirty="0" smtClean="0"/>
              <a:t> line</a:t>
            </a:r>
            <a:endParaRPr lang="de-CH" dirty="0"/>
          </a:p>
        </p:txBody>
      </p:sp>
      <p:grpSp>
        <p:nvGrpSpPr>
          <p:cNvPr id="2" name="Gruppieren 1">
            <a:extLst>
              <a:ext uri="{FF2B5EF4-FFF2-40B4-BE49-F238E27FC236}">
                <a16:creationId xmlns="" xmlns:a16="http://schemas.microsoft.com/office/drawing/2014/main" id="{CDFB2074-B136-4EE7-B37A-C9A3F6B9DFDB}"/>
              </a:ext>
            </a:extLst>
          </p:cNvPr>
          <p:cNvGrpSpPr/>
          <p:nvPr/>
        </p:nvGrpSpPr>
        <p:grpSpPr>
          <a:xfrm>
            <a:off x="1553378" y="624924"/>
            <a:ext cx="9066882" cy="5421682"/>
            <a:chOff x="1553378" y="624924"/>
            <a:chExt cx="9066882" cy="5421682"/>
          </a:xfrm>
        </p:grpSpPr>
        <p:grpSp>
          <p:nvGrpSpPr>
            <p:cNvPr id="12" name="Gruppieren 11">
              <a:extLst>
                <a:ext uri="{FF2B5EF4-FFF2-40B4-BE49-F238E27FC236}">
                  <a16:creationId xmlns="" xmlns:a16="http://schemas.microsoft.com/office/drawing/2014/main" id="{19B7219E-4BB7-4C89-8DF6-935E486D1183}"/>
                </a:ext>
              </a:extLst>
            </p:cNvPr>
            <p:cNvGrpSpPr/>
            <p:nvPr/>
          </p:nvGrpSpPr>
          <p:grpSpPr>
            <a:xfrm>
              <a:off x="3042784" y="624924"/>
              <a:ext cx="6084000" cy="5421682"/>
              <a:chOff x="3042783" y="617875"/>
              <a:chExt cx="6084000" cy="5421682"/>
            </a:xfrm>
          </p:grpSpPr>
          <p:cxnSp>
            <p:nvCxnSpPr>
              <p:cNvPr id="13" name="Gerader Verbinder 12">
                <a:extLst>
                  <a:ext uri="{FF2B5EF4-FFF2-40B4-BE49-F238E27FC236}">
                    <a16:creationId xmlns="" xmlns:a16="http://schemas.microsoft.com/office/drawing/2014/main" id="{C1718AB3-261B-4D13-B83C-781B15764CC7}"/>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 xmlns:a16="http://schemas.microsoft.com/office/drawing/2014/main" id="{35392EF3-196A-4B06-AA91-07B2BDE98110}"/>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5" name="Gerader Verbinder 14">
              <a:extLst>
                <a:ext uri="{FF2B5EF4-FFF2-40B4-BE49-F238E27FC236}">
                  <a16:creationId xmlns="" xmlns:a16="http://schemas.microsoft.com/office/drawing/2014/main" id="{5A310139-386F-4E08-994A-B376BBB16F1A}"/>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410964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121" name="Gerader Verbinder 120">
            <a:extLst>
              <a:ext uri="{FF2B5EF4-FFF2-40B4-BE49-F238E27FC236}">
                <a16:creationId xmlns="" xmlns:a16="http://schemas.microsoft.com/office/drawing/2014/main" id="{26AA252C-5878-4A73-ACB9-FEAE04F0A139}"/>
              </a:ext>
            </a:extLst>
          </p:cNvPr>
          <p:cNvCxnSpPr>
            <a:cxnSpLocks/>
            <a:stCxn id="22" idx="1"/>
          </p:cNvCxnSpPr>
          <p:nvPr/>
        </p:nvCxnSpPr>
        <p:spPr>
          <a:xfrm flipH="1" flipV="1">
            <a:off x="5968395" y="2720361"/>
            <a:ext cx="53108" cy="1883046"/>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19" name="Bogen 118">
            <a:extLst>
              <a:ext uri="{FF2B5EF4-FFF2-40B4-BE49-F238E27FC236}">
                <a16:creationId xmlns="" xmlns:a16="http://schemas.microsoft.com/office/drawing/2014/main" id="{5A99286D-A5C8-4EE1-8C46-9670B8830597}"/>
              </a:ext>
            </a:extLst>
          </p:cNvPr>
          <p:cNvSpPr/>
          <p:nvPr/>
        </p:nvSpPr>
        <p:spPr>
          <a:xfrm flipH="1" flipV="1">
            <a:off x="6287667" y="4080206"/>
            <a:ext cx="459932" cy="62675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41</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998002" cy="338554"/>
          </a:xfrm>
          <a:prstGeom prst="rect">
            <a:avLst/>
          </a:prstGeom>
          <a:noFill/>
        </p:spPr>
        <p:txBody>
          <a:bodyPr wrap="square" rtlCol="0">
            <a:spAutoFit/>
          </a:bodyPr>
          <a:lstStyle/>
          <a:p>
            <a:r>
              <a:rPr lang="de-CH" sz="1600" dirty="0">
                <a:latin typeface="Arial Black" panose="020B0A04020102020204" pitchFamily="34" charset="0"/>
              </a:rPr>
              <a:t>4.2.15.12  Two consecutive horizontal square eights</a:t>
            </a:r>
            <a:endParaRPr lang="de-CH" sz="1000" dirty="0">
              <a:latin typeface="Arial Black" panose="020B0A04020102020204" pitchFamily="34" charset="0"/>
            </a:endParaRPr>
          </a:p>
        </p:txBody>
      </p:sp>
      <p:sp>
        <p:nvSpPr>
          <p:cNvPr id="118" name="Ellipse 117"/>
          <p:cNvSpPr/>
          <p:nvPr/>
        </p:nvSpPr>
        <p:spPr>
          <a:xfrm>
            <a:off x="6365818" y="4475231"/>
            <a:ext cx="423637" cy="423637"/>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67" name="Gerader Verbinder 66"/>
          <p:cNvCxnSpPr>
            <a:endCxn id="57" idx="1"/>
          </p:cNvCxnSpPr>
          <p:nvPr/>
        </p:nvCxnSpPr>
        <p:spPr>
          <a:xfrm flipV="1">
            <a:off x="6811012" y="4665711"/>
            <a:ext cx="2583082" cy="58582"/>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4094" y="4511822"/>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sp>
        <p:nvSpPr>
          <p:cNvPr id="55" name="Textfeld 54"/>
          <p:cNvSpPr txBox="1"/>
          <p:nvPr/>
        </p:nvSpPr>
        <p:spPr>
          <a:xfrm>
            <a:off x="8887755" y="2192289"/>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a:t>
            </a:r>
            <a:r>
              <a:rPr lang="de-CH" sz="1400" b="1" baseline="30000" dirty="0">
                <a:latin typeface="Arial" panose="020B0604020202020204" pitchFamily="34" charset="0"/>
                <a:cs typeface="Arial" panose="020B0604020202020204" pitchFamily="34" charset="0"/>
              </a:rPr>
              <a:t>o</a:t>
            </a:r>
          </a:p>
        </p:txBody>
      </p:sp>
      <p:sp>
        <p:nvSpPr>
          <p:cNvPr id="73" name="Pfeil nach rechts 72"/>
          <p:cNvSpPr/>
          <p:nvPr/>
        </p:nvSpPr>
        <p:spPr>
          <a:xfrm flipH="1">
            <a:off x="9020626" y="4500226"/>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4" name="Gerader Verbinder 73"/>
          <p:cNvCxnSpPr/>
          <p:nvPr/>
        </p:nvCxnSpPr>
        <p:spPr>
          <a:xfrm flipV="1">
            <a:off x="2279130" y="2401748"/>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7" name="Pfeil nach rechts 76"/>
          <p:cNvSpPr/>
          <p:nvPr/>
        </p:nvSpPr>
        <p:spPr>
          <a:xfrm rot="19107350" flipH="1" flipV="1">
            <a:off x="1857905" y="3856534"/>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a:extLst>
              <a:ext uri="{FF2B5EF4-FFF2-40B4-BE49-F238E27FC236}">
                <a16:creationId xmlns="" xmlns:a16="http://schemas.microsoft.com/office/drawing/2014/main" id="{854E8883-DB86-4FF3-B034-D3F3D9DDF159}"/>
              </a:ext>
            </a:extLst>
          </p:cNvPr>
          <p:cNvGrpSpPr/>
          <p:nvPr/>
        </p:nvGrpSpPr>
        <p:grpSpPr>
          <a:xfrm>
            <a:off x="1260000" y="1440000"/>
            <a:ext cx="1504529" cy="624362"/>
            <a:chOff x="1260000" y="1440000"/>
            <a:chExt cx="1504529" cy="624362"/>
          </a:xfrm>
        </p:grpSpPr>
        <p:grpSp>
          <p:nvGrpSpPr>
            <p:cNvPr id="28" name="Gruppieren 27"/>
            <p:cNvGrpSpPr/>
            <p:nvPr/>
          </p:nvGrpSpPr>
          <p:grpSpPr>
            <a:xfrm>
              <a:off x="1260000" y="1440000"/>
              <a:ext cx="1475617" cy="461665"/>
              <a:chOff x="1002906" y="1198052"/>
              <a:chExt cx="1475617" cy="461665"/>
            </a:xfrm>
          </p:grpSpPr>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1002906" y="1198052"/>
                <a:ext cx="812486"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66" name="Gerader Verbinder 65"/>
              <p:cNvCxnSpPr/>
              <p:nvPr/>
            </p:nvCxnSpPr>
            <p:spPr>
              <a:xfrm>
                <a:off x="2176016" y="1535294"/>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139" name="Textfeld 138">
              <a:extLst>
                <a:ext uri="{FF2B5EF4-FFF2-40B4-BE49-F238E27FC236}">
                  <a16:creationId xmlns="" xmlns:a16="http://schemas.microsoft.com/office/drawing/2014/main" id="{38DC5F39-1E56-4E3C-9B2F-3F02C23F782F}"/>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sp>
        <p:nvSpPr>
          <p:cNvPr id="140" name="Sprechblase: rechteckig 139">
            <a:extLst>
              <a:ext uri="{FF2B5EF4-FFF2-40B4-BE49-F238E27FC236}">
                <a16:creationId xmlns="" xmlns:a16="http://schemas.microsoft.com/office/drawing/2014/main" id="{EF3B0568-C465-45D4-B10C-C9A9A74D89A8}"/>
              </a:ext>
            </a:extLst>
          </p:cNvPr>
          <p:cNvSpPr/>
          <p:nvPr/>
        </p:nvSpPr>
        <p:spPr>
          <a:xfrm>
            <a:off x="7637477" y="1196038"/>
            <a:ext cx="648000" cy="360000"/>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slanted</a:t>
            </a:r>
            <a:endParaRPr lang="de-CH" sz="1000" dirty="0">
              <a:solidFill>
                <a:schemeClr val="tx1"/>
              </a:solidFill>
              <a:latin typeface="Arial" panose="020B0604020202020204" pitchFamily="34" charset="0"/>
              <a:cs typeface="Arial" panose="020B0604020202020204" pitchFamily="34" charset="0"/>
            </a:endParaRPr>
          </a:p>
        </p:txBody>
      </p:sp>
      <p:sp>
        <p:nvSpPr>
          <p:cNvPr id="144" name="Sprechblase: rechteckig 143">
            <a:extLst>
              <a:ext uri="{FF2B5EF4-FFF2-40B4-BE49-F238E27FC236}">
                <a16:creationId xmlns="" xmlns:a16="http://schemas.microsoft.com/office/drawing/2014/main" id="{157D9068-285C-4515-A3B6-CFD1BDADE894}"/>
              </a:ext>
            </a:extLst>
          </p:cNvPr>
          <p:cNvSpPr/>
          <p:nvPr/>
        </p:nvSpPr>
        <p:spPr>
          <a:xfrm>
            <a:off x="2726292" y="3575934"/>
            <a:ext cx="648000" cy="360000"/>
          </a:xfrm>
          <a:prstGeom prst="wedgeRectCallout">
            <a:avLst>
              <a:gd name="adj1" fmla="val 82239"/>
              <a:gd name="adj2" fmla="val -1958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slanted</a:t>
            </a:r>
            <a:endParaRPr lang="de-CH" sz="1000" dirty="0">
              <a:solidFill>
                <a:schemeClr val="tx1"/>
              </a:solidFill>
              <a:latin typeface="Arial" panose="020B0604020202020204" pitchFamily="34" charset="0"/>
              <a:cs typeface="Arial" panose="020B0604020202020204" pitchFamily="34" charset="0"/>
            </a:endParaRPr>
          </a:p>
        </p:txBody>
      </p:sp>
      <p:sp>
        <p:nvSpPr>
          <p:cNvPr id="143" name="Sprechblase: rechteckig 142">
            <a:extLst>
              <a:ext uri="{FF2B5EF4-FFF2-40B4-BE49-F238E27FC236}">
                <a16:creationId xmlns="" xmlns:a16="http://schemas.microsoft.com/office/drawing/2014/main" id="{ADB787BA-9721-40DA-9E49-FD4374F03873}"/>
              </a:ext>
            </a:extLst>
          </p:cNvPr>
          <p:cNvSpPr/>
          <p:nvPr/>
        </p:nvSpPr>
        <p:spPr>
          <a:xfrm>
            <a:off x="9164821" y="2550673"/>
            <a:ext cx="720000" cy="360000"/>
          </a:xfrm>
          <a:prstGeom prst="wedgeRectCallout">
            <a:avLst>
              <a:gd name="adj1" fmla="val -78834"/>
              <a:gd name="adj2" fmla="val 13245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large</a:t>
            </a:r>
            <a:endParaRPr lang="de-CH" sz="1000" dirty="0">
              <a:solidFill>
                <a:schemeClr val="tx1"/>
              </a:solidFill>
              <a:latin typeface="Arial" panose="020B0604020202020204" pitchFamily="34" charset="0"/>
              <a:cs typeface="Arial" panose="020B0604020202020204" pitchFamily="34" charset="0"/>
            </a:endParaRPr>
          </a:p>
        </p:txBody>
      </p:sp>
      <p:sp>
        <p:nvSpPr>
          <p:cNvPr id="148" name="Sprechblase: rechteckig 147">
            <a:extLst>
              <a:ext uri="{FF2B5EF4-FFF2-40B4-BE49-F238E27FC236}">
                <a16:creationId xmlns="" xmlns:a16="http://schemas.microsoft.com/office/drawing/2014/main" id="{E64A3A1D-B655-4FFA-86EA-B39E3D370A0E}"/>
              </a:ext>
            </a:extLst>
          </p:cNvPr>
          <p:cNvSpPr/>
          <p:nvPr/>
        </p:nvSpPr>
        <p:spPr>
          <a:xfrm>
            <a:off x="9348719" y="3739605"/>
            <a:ext cx="719999" cy="360000"/>
          </a:xfrm>
          <a:prstGeom prst="wedgeRectCallout">
            <a:avLst>
              <a:gd name="adj1" fmla="val -112907"/>
              <a:gd name="adj2" fmla="val 12006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soft</a:t>
            </a:r>
            <a:endParaRPr lang="de-CH" sz="1000" dirty="0">
              <a:solidFill>
                <a:schemeClr val="tx1"/>
              </a:solidFill>
              <a:latin typeface="Arial" panose="020B0604020202020204" pitchFamily="34" charset="0"/>
              <a:cs typeface="Arial" panose="020B0604020202020204" pitchFamily="34" charset="0"/>
            </a:endParaRPr>
          </a:p>
        </p:txBody>
      </p:sp>
      <p:cxnSp>
        <p:nvCxnSpPr>
          <p:cNvPr id="38" name="Gerader Verbinder 37"/>
          <p:cNvCxnSpPr>
            <a:cxnSpLocks/>
          </p:cNvCxnSpPr>
          <p:nvPr/>
        </p:nvCxnSpPr>
        <p:spPr>
          <a:xfrm flipH="1">
            <a:off x="2735617" y="2310827"/>
            <a:ext cx="599013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80" name="Bogen 79"/>
          <p:cNvSpPr/>
          <p:nvPr/>
        </p:nvSpPr>
        <p:spPr>
          <a:xfrm flipV="1">
            <a:off x="7316916" y="3142797"/>
            <a:ext cx="1687396" cy="1635444"/>
          </a:xfrm>
          <a:prstGeom prst="arc">
            <a:avLst>
              <a:gd name="adj1" fmla="val 16153559"/>
              <a:gd name="adj2" fmla="val 90957"/>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86" name="Gerader Verbinder 85"/>
          <p:cNvCxnSpPr>
            <a:cxnSpLocks/>
            <a:endCxn id="80" idx="2"/>
          </p:cNvCxnSpPr>
          <p:nvPr/>
        </p:nvCxnSpPr>
        <p:spPr>
          <a:xfrm>
            <a:off x="8947803" y="2567038"/>
            <a:ext cx="56195" cy="1371161"/>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7" name="Gerader Verbinder 86"/>
          <p:cNvCxnSpPr>
            <a:cxnSpLocks/>
            <a:stCxn id="89" idx="2"/>
            <a:endCxn id="116" idx="2"/>
          </p:cNvCxnSpPr>
          <p:nvPr/>
        </p:nvCxnSpPr>
        <p:spPr>
          <a:xfrm flipV="1">
            <a:off x="6472511" y="2021258"/>
            <a:ext cx="1959223" cy="70552"/>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9" name="Bogen 88"/>
          <p:cNvSpPr/>
          <p:nvPr/>
        </p:nvSpPr>
        <p:spPr>
          <a:xfrm rot="16200000">
            <a:off x="5937979" y="2116223"/>
            <a:ext cx="1069063" cy="1020237"/>
          </a:xfrm>
          <a:prstGeom prst="arc">
            <a:avLst>
              <a:gd name="adj1" fmla="val 15587282"/>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16" name="Bogen 115"/>
          <p:cNvSpPr/>
          <p:nvPr/>
        </p:nvSpPr>
        <p:spPr>
          <a:xfrm rot="5400000" flipH="1">
            <a:off x="7897203" y="2045671"/>
            <a:ext cx="1069063" cy="1020237"/>
          </a:xfrm>
          <a:prstGeom prst="arc">
            <a:avLst>
              <a:gd name="adj1" fmla="val 15971123"/>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64" name="Gerader Verbinder 63"/>
          <p:cNvCxnSpPr>
            <a:cxnSpLocks/>
          </p:cNvCxnSpPr>
          <p:nvPr/>
        </p:nvCxnSpPr>
        <p:spPr>
          <a:xfrm>
            <a:off x="8176734" y="2466396"/>
            <a:ext cx="27728" cy="140173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2" name="Bogen 71"/>
          <p:cNvSpPr/>
          <p:nvPr/>
        </p:nvSpPr>
        <p:spPr>
          <a:xfrm flipV="1">
            <a:off x="6514799" y="3011067"/>
            <a:ext cx="1689735" cy="1714125"/>
          </a:xfrm>
          <a:prstGeom prst="arc">
            <a:avLst>
              <a:gd name="adj1" fmla="val 16200000"/>
              <a:gd name="adj2" fmla="val 4537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6" name="Bogen 105"/>
          <p:cNvSpPr/>
          <p:nvPr/>
        </p:nvSpPr>
        <p:spPr>
          <a:xfrm flipH="1">
            <a:off x="6160377" y="1726226"/>
            <a:ext cx="1132371" cy="1148716"/>
          </a:xfrm>
          <a:prstGeom prst="arc">
            <a:avLst>
              <a:gd name="adj1" fmla="val 15397369"/>
              <a:gd name="adj2" fmla="val 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02" name="Gerader Verbinder 101"/>
          <p:cNvCxnSpPr>
            <a:stCxn id="95" idx="0"/>
            <a:endCxn id="96" idx="0"/>
          </p:cNvCxnSpPr>
          <p:nvPr/>
        </p:nvCxnSpPr>
        <p:spPr>
          <a:xfrm flipV="1">
            <a:off x="4206441" y="2319829"/>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Gerader Verbinder 106"/>
          <p:cNvCxnSpPr>
            <a:stCxn id="106" idx="0"/>
          </p:cNvCxnSpPr>
          <p:nvPr/>
        </p:nvCxnSpPr>
        <p:spPr>
          <a:xfrm>
            <a:off x="6859343" y="1742244"/>
            <a:ext cx="905352" cy="16678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8" name="Bogen 107"/>
          <p:cNvSpPr/>
          <p:nvPr/>
        </p:nvSpPr>
        <p:spPr>
          <a:xfrm>
            <a:off x="7046387" y="1893195"/>
            <a:ext cx="1124251" cy="1148716"/>
          </a:xfrm>
          <a:prstGeom prst="arc">
            <a:avLst>
              <a:gd name="adj1" fmla="val 16884931"/>
              <a:gd name="adj2" fmla="val 70508"/>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09" name="Gerader Verbinder 108"/>
          <p:cNvCxnSpPr>
            <a:cxnSpLocks/>
            <a:stCxn id="114" idx="0"/>
            <a:endCxn id="72" idx="0"/>
          </p:cNvCxnSpPr>
          <p:nvPr/>
        </p:nvCxnSpPr>
        <p:spPr>
          <a:xfrm>
            <a:off x="6336903" y="4704981"/>
            <a:ext cx="1022763" cy="2021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3" name="Bogen 112"/>
          <p:cNvSpPr/>
          <p:nvPr/>
        </p:nvSpPr>
        <p:spPr>
          <a:xfrm flipH="1">
            <a:off x="3563903" y="2354582"/>
            <a:ext cx="955944" cy="969742"/>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15" name="Gerader Verbinder 114"/>
          <p:cNvCxnSpPr>
            <a:cxnSpLocks/>
          </p:cNvCxnSpPr>
          <p:nvPr/>
        </p:nvCxnSpPr>
        <p:spPr>
          <a:xfrm flipH="1" flipV="1">
            <a:off x="5737726" y="2823916"/>
            <a:ext cx="29601" cy="131785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2" name="Bogen 121"/>
          <p:cNvSpPr/>
          <p:nvPr/>
        </p:nvSpPr>
        <p:spPr>
          <a:xfrm flipV="1">
            <a:off x="4924964" y="3898878"/>
            <a:ext cx="1132371" cy="1148716"/>
          </a:xfrm>
          <a:prstGeom prst="arc">
            <a:avLst>
              <a:gd name="adj1" fmla="val 15948600"/>
              <a:gd name="adj2" fmla="val 21206475"/>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49" name="Gerader Verbinder 148">
            <a:extLst>
              <a:ext uri="{FF2B5EF4-FFF2-40B4-BE49-F238E27FC236}">
                <a16:creationId xmlns="" xmlns:a16="http://schemas.microsoft.com/office/drawing/2014/main" id="{F084912C-452B-4D53-939E-FD2DA3D8A026}"/>
              </a:ext>
            </a:extLst>
          </p:cNvPr>
          <p:cNvCxnSpPr>
            <a:cxnSpLocks/>
          </p:cNvCxnSpPr>
          <p:nvPr/>
        </p:nvCxnSpPr>
        <p:spPr>
          <a:xfrm flipH="1" flipV="1">
            <a:off x="6192102" y="2723685"/>
            <a:ext cx="93040" cy="175154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 xmlns:a16="http://schemas.microsoft.com/office/drawing/2014/main" id="{F51968C0-3F93-4FA2-8B4D-823D69669133}"/>
              </a:ext>
            </a:extLst>
          </p:cNvPr>
          <p:cNvCxnSpPr>
            <a:cxnSpLocks/>
          </p:cNvCxnSpPr>
          <p:nvPr/>
        </p:nvCxnSpPr>
        <p:spPr>
          <a:xfrm>
            <a:off x="6153044" y="2273065"/>
            <a:ext cx="8545" cy="43426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a:off x="4257839" y="2488889"/>
            <a:ext cx="1612098" cy="338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V="1">
            <a:off x="6112481" y="1631982"/>
            <a:ext cx="0" cy="226225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1" name="Gruppieren 30"/>
          <p:cNvGrpSpPr/>
          <p:nvPr/>
        </p:nvGrpSpPr>
        <p:grpSpPr>
          <a:xfrm>
            <a:off x="6120582" y="2301311"/>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5" name="Gerader Verbinder 64"/>
          <p:cNvCxnSpPr/>
          <p:nvPr/>
        </p:nvCxnSpPr>
        <p:spPr>
          <a:xfrm flipH="1">
            <a:off x="4039196" y="2323938"/>
            <a:ext cx="1217308" cy="2992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5" name="Gerader Verbinder 84"/>
          <p:cNvCxnSpPr>
            <a:stCxn id="90" idx="2"/>
          </p:cNvCxnSpPr>
          <p:nvPr/>
        </p:nvCxnSpPr>
        <p:spPr>
          <a:xfrm flipH="1" flipV="1">
            <a:off x="6413372" y="2983067"/>
            <a:ext cx="5912" cy="1396645"/>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78" name="Gerader Verbinder 77"/>
          <p:cNvCxnSpPr>
            <a:stCxn id="90" idx="0"/>
          </p:cNvCxnSpPr>
          <p:nvPr/>
        </p:nvCxnSpPr>
        <p:spPr>
          <a:xfrm flipV="1">
            <a:off x="6864709" y="4783219"/>
            <a:ext cx="1323510" cy="1162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95" name="Bogen 94"/>
          <p:cNvSpPr/>
          <p:nvPr/>
        </p:nvSpPr>
        <p:spPr>
          <a:xfrm flipH="1">
            <a:off x="3701041" y="2330613"/>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6" name="Bogen 95"/>
          <p:cNvSpPr/>
          <p:nvPr/>
        </p:nvSpPr>
        <p:spPr>
          <a:xfrm>
            <a:off x="5095239" y="2319829"/>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0" name="Bogen 99"/>
          <p:cNvSpPr/>
          <p:nvPr/>
        </p:nvSpPr>
        <p:spPr>
          <a:xfrm flipH="1" flipV="1">
            <a:off x="3711825" y="371536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1" name="Bogen 100"/>
          <p:cNvSpPr/>
          <p:nvPr/>
        </p:nvSpPr>
        <p:spPr>
          <a:xfrm flipV="1">
            <a:off x="5109333" y="3709441"/>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03" name="Gerader Verbinder 102"/>
          <p:cNvCxnSpPr/>
          <p:nvPr/>
        </p:nvCxnSpPr>
        <p:spPr>
          <a:xfrm rot="16200000" flipV="1">
            <a:off x="3009334" y="352772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Gerader Verbinder 103"/>
          <p:cNvCxnSpPr/>
          <p:nvPr/>
        </p:nvCxnSpPr>
        <p:spPr>
          <a:xfrm rot="5400000" flipV="1">
            <a:off x="5419828" y="3519999"/>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Gerader Verbinder 104"/>
          <p:cNvCxnSpPr/>
          <p:nvPr/>
        </p:nvCxnSpPr>
        <p:spPr>
          <a:xfrm flipV="1">
            <a:off x="4220535" y="4716837"/>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a:cxnSpLocks/>
            <a:endCxn id="122" idx="0"/>
          </p:cNvCxnSpPr>
          <p:nvPr/>
        </p:nvCxnSpPr>
        <p:spPr>
          <a:xfrm flipV="1">
            <a:off x="4582181" y="5046014"/>
            <a:ext cx="867007" cy="2224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a:cxnSpLocks/>
            <a:stCxn id="135" idx="0"/>
          </p:cNvCxnSpPr>
          <p:nvPr/>
        </p:nvCxnSpPr>
        <p:spPr>
          <a:xfrm flipH="1" flipV="1">
            <a:off x="5874784" y="2706630"/>
            <a:ext cx="82715" cy="145368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38" name="Bogen 137"/>
          <p:cNvSpPr/>
          <p:nvPr/>
        </p:nvSpPr>
        <p:spPr>
          <a:xfrm>
            <a:off x="5340244" y="2490807"/>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0" name="Bogen 89"/>
          <p:cNvSpPr/>
          <p:nvPr/>
        </p:nvSpPr>
        <p:spPr>
          <a:xfrm flipH="1" flipV="1">
            <a:off x="6419284" y="3964578"/>
            <a:ext cx="890850" cy="830268"/>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28" name="Bogen 127"/>
          <p:cNvSpPr/>
          <p:nvPr/>
        </p:nvSpPr>
        <p:spPr>
          <a:xfrm flipH="1">
            <a:off x="3688185" y="2485493"/>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32" name="Gerader Verbinder 131"/>
          <p:cNvCxnSpPr>
            <a:cxnSpLocks/>
            <a:stCxn id="88" idx="2"/>
          </p:cNvCxnSpPr>
          <p:nvPr/>
        </p:nvCxnSpPr>
        <p:spPr>
          <a:xfrm flipV="1">
            <a:off x="3625365" y="2992929"/>
            <a:ext cx="63445" cy="934654"/>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35" name="Bogen 134"/>
          <p:cNvSpPr/>
          <p:nvPr/>
        </p:nvSpPr>
        <p:spPr>
          <a:xfrm rot="16200000" flipH="1" flipV="1">
            <a:off x="4914497" y="3693123"/>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36" name="Gerader Verbinder 135"/>
          <p:cNvCxnSpPr/>
          <p:nvPr/>
        </p:nvCxnSpPr>
        <p:spPr>
          <a:xfrm flipV="1">
            <a:off x="4452756" y="4734575"/>
            <a:ext cx="999564" cy="572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8" name="Bogen 87"/>
          <p:cNvSpPr/>
          <p:nvPr/>
        </p:nvSpPr>
        <p:spPr>
          <a:xfrm flipH="1" flipV="1">
            <a:off x="3625365" y="3109421"/>
            <a:ext cx="1689735" cy="1636325"/>
          </a:xfrm>
          <a:prstGeom prst="arc">
            <a:avLst>
              <a:gd name="adj1" fmla="val 16248242"/>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37" name="Ellipse 136"/>
          <p:cNvSpPr/>
          <p:nvPr/>
        </p:nvSpPr>
        <p:spPr>
          <a:xfrm>
            <a:off x="5960503" y="2558336"/>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42" name="Sprechblase: rechteckig 141">
            <a:extLst>
              <a:ext uri="{FF2B5EF4-FFF2-40B4-BE49-F238E27FC236}">
                <a16:creationId xmlns="" xmlns:a16="http://schemas.microsoft.com/office/drawing/2014/main" id="{3E507D0C-B936-4A51-95CF-76D8BAD3963C}"/>
              </a:ext>
            </a:extLst>
          </p:cNvPr>
          <p:cNvSpPr/>
          <p:nvPr/>
        </p:nvSpPr>
        <p:spPr>
          <a:xfrm>
            <a:off x="5525262" y="1254829"/>
            <a:ext cx="745569" cy="360000"/>
          </a:xfrm>
          <a:prstGeom prst="wedgeRectCallout">
            <a:avLst>
              <a:gd name="adj1" fmla="val 119476"/>
              <a:gd name="adj2" fmla="val 7121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Above</a:t>
            </a:r>
            <a:r>
              <a:rPr lang="de-CH" sz="1000" dirty="0" smtClean="0">
                <a:solidFill>
                  <a:schemeClr val="tx1"/>
                </a:solidFill>
                <a:latin typeface="Arial" panose="020B0604020202020204" pitchFamily="34" charset="0"/>
                <a:cs typeface="Arial" panose="020B0604020202020204" pitchFamily="34" charset="0"/>
              </a:rPr>
              <a:t> </a:t>
            </a:r>
            <a:r>
              <a:rPr lang="de-CH" sz="1000" dirty="0">
                <a:solidFill>
                  <a:schemeClr val="tx1"/>
                </a:solidFill>
                <a:latin typeface="Arial" panose="020B0604020202020204" pitchFamily="34" charset="0"/>
                <a:cs typeface="Arial" panose="020B0604020202020204" pitchFamily="34" charset="0"/>
              </a:rPr>
              <a:t>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145" name="Sprechblase: rechteckig 144">
            <a:extLst>
              <a:ext uri="{FF2B5EF4-FFF2-40B4-BE49-F238E27FC236}">
                <a16:creationId xmlns="" xmlns:a16="http://schemas.microsoft.com/office/drawing/2014/main" id="{49167BE4-9180-4E41-A3E9-FBEB9FF085B4}"/>
              </a:ext>
            </a:extLst>
          </p:cNvPr>
          <p:cNvSpPr/>
          <p:nvPr/>
        </p:nvSpPr>
        <p:spPr>
          <a:xfrm>
            <a:off x="4492069" y="3242922"/>
            <a:ext cx="648000" cy="360000"/>
          </a:xfrm>
          <a:prstGeom prst="wedgeRectCallout">
            <a:avLst>
              <a:gd name="adj1" fmla="val 145911"/>
              <a:gd name="adj2" fmla="val 4262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off </a:t>
            </a:r>
            <a:r>
              <a:rPr lang="de-CH" sz="1000" dirty="0" err="1" smtClean="0">
                <a:solidFill>
                  <a:schemeClr val="tx1"/>
                </a:solidFill>
                <a:latin typeface="Arial" panose="020B0604020202020204" pitchFamily="34" charset="0"/>
                <a:cs typeface="Arial" panose="020B0604020202020204" pitchFamily="34" charset="0"/>
              </a:rPr>
              <a:t>center</a:t>
            </a:r>
            <a:endParaRPr lang="de-CH" sz="1000" dirty="0">
              <a:solidFill>
                <a:schemeClr val="tx1"/>
              </a:solidFill>
              <a:latin typeface="Arial" panose="020B0604020202020204" pitchFamily="34" charset="0"/>
              <a:cs typeface="Arial" panose="020B0604020202020204" pitchFamily="34" charset="0"/>
            </a:endParaRPr>
          </a:p>
        </p:txBody>
      </p:sp>
      <p:sp>
        <p:nvSpPr>
          <p:cNvPr id="146" name="Sprechblase: rechteckig 145">
            <a:extLst>
              <a:ext uri="{FF2B5EF4-FFF2-40B4-BE49-F238E27FC236}">
                <a16:creationId xmlns="" xmlns:a16="http://schemas.microsoft.com/office/drawing/2014/main" id="{AB65846C-A653-47D6-B2DB-8528D9CF619F}"/>
              </a:ext>
            </a:extLst>
          </p:cNvPr>
          <p:cNvSpPr/>
          <p:nvPr/>
        </p:nvSpPr>
        <p:spPr>
          <a:xfrm>
            <a:off x="4556119" y="4158451"/>
            <a:ext cx="648000" cy="360000"/>
          </a:xfrm>
          <a:prstGeom prst="wedgeRectCallout">
            <a:avLst>
              <a:gd name="adj1" fmla="val -10688"/>
              <a:gd name="adj2" fmla="val 19130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low</a:t>
            </a:r>
            <a:endParaRPr lang="de-CH" sz="1000" dirty="0">
              <a:solidFill>
                <a:schemeClr val="tx1"/>
              </a:solidFill>
              <a:latin typeface="Arial" panose="020B0604020202020204" pitchFamily="34" charset="0"/>
              <a:cs typeface="Arial" panose="020B0604020202020204" pitchFamily="34" charset="0"/>
            </a:endParaRPr>
          </a:p>
        </p:txBody>
      </p:sp>
      <p:sp>
        <p:nvSpPr>
          <p:cNvPr id="147" name="Sprechblase: rechteckig 146">
            <a:extLst>
              <a:ext uri="{FF2B5EF4-FFF2-40B4-BE49-F238E27FC236}">
                <a16:creationId xmlns="" xmlns:a16="http://schemas.microsoft.com/office/drawing/2014/main" id="{B9A542D8-8D92-4AC4-9E77-B3F1BFF886A5}"/>
              </a:ext>
            </a:extLst>
          </p:cNvPr>
          <p:cNvSpPr/>
          <p:nvPr/>
        </p:nvSpPr>
        <p:spPr>
          <a:xfrm>
            <a:off x="6678076" y="2866889"/>
            <a:ext cx="789422" cy="360000"/>
          </a:xfrm>
          <a:prstGeom prst="wedgeRectCallout">
            <a:avLst>
              <a:gd name="adj1" fmla="val -72639"/>
              <a:gd name="adj2" fmla="val 12935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displaced</a:t>
            </a:r>
            <a:endParaRPr lang="de-CH" sz="1000" dirty="0">
              <a:solidFill>
                <a:schemeClr val="tx1"/>
              </a:solidFill>
              <a:latin typeface="Arial" panose="020B0604020202020204" pitchFamily="34" charset="0"/>
              <a:cs typeface="Arial" panose="020B0604020202020204" pitchFamily="34" charset="0"/>
            </a:endParaRPr>
          </a:p>
        </p:txBody>
      </p:sp>
      <p:sp>
        <p:nvSpPr>
          <p:cNvPr id="152" name="Sprechblase: rechteckig 151">
            <a:extLst>
              <a:ext uri="{FF2B5EF4-FFF2-40B4-BE49-F238E27FC236}">
                <a16:creationId xmlns="" xmlns:a16="http://schemas.microsoft.com/office/drawing/2014/main" id="{0E80DD55-E1EF-428E-ACE0-3C5923897465}"/>
              </a:ext>
            </a:extLst>
          </p:cNvPr>
          <p:cNvSpPr/>
          <p:nvPr/>
        </p:nvSpPr>
        <p:spPr>
          <a:xfrm>
            <a:off x="4017643" y="2748016"/>
            <a:ext cx="730774" cy="360000"/>
          </a:xfrm>
          <a:prstGeom prst="wedgeRectCallout">
            <a:avLst>
              <a:gd name="adj1" fmla="val 49542"/>
              <a:gd name="adj2" fmla="val -11845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below</a:t>
            </a:r>
            <a:r>
              <a:rPr lang="de-CH" sz="1000" dirty="0" smtClean="0">
                <a:solidFill>
                  <a:schemeClr val="tx1"/>
                </a:solidFill>
                <a:latin typeface="Arial" panose="020B0604020202020204" pitchFamily="34" charset="0"/>
                <a:cs typeface="Arial" panose="020B0604020202020204" pitchFamily="34" charset="0"/>
              </a:rPr>
              <a:t> 45</a:t>
            </a:r>
            <a:r>
              <a:rPr lang="de-CH" sz="1000" baseline="30000" dirty="0" smtClean="0">
                <a:solidFill>
                  <a:schemeClr val="tx1"/>
                </a:solidFill>
                <a:latin typeface="Arial" panose="020B0604020202020204" pitchFamily="34" charset="0"/>
                <a:cs typeface="Arial" panose="020B0604020202020204" pitchFamily="34" charset="0"/>
              </a:rPr>
              <a:t>o</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153" name="Sprechblase: rechteckig 152">
            <a:extLst>
              <a:ext uri="{FF2B5EF4-FFF2-40B4-BE49-F238E27FC236}">
                <a16:creationId xmlns="" xmlns:a16="http://schemas.microsoft.com/office/drawing/2014/main" id="{6DC4F2DD-6EA0-49B8-937E-FD1591E4B578}"/>
              </a:ext>
            </a:extLst>
          </p:cNvPr>
          <p:cNvSpPr/>
          <p:nvPr/>
        </p:nvSpPr>
        <p:spPr>
          <a:xfrm>
            <a:off x="7014618" y="3757596"/>
            <a:ext cx="719999" cy="360000"/>
          </a:xfrm>
          <a:prstGeom prst="wedgeRectCallout">
            <a:avLst>
              <a:gd name="adj1" fmla="val 93081"/>
              <a:gd name="adj2" fmla="val 12316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soft</a:t>
            </a:r>
            <a:endParaRPr lang="de-CH" sz="1000" dirty="0">
              <a:solidFill>
                <a:schemeClr val="tx1"/>
              </a:solidFill>
              <a:latin typeface="Arial" panose="020B0604020202020204" pitchFamily="34" charset="0"/>
              <a:cs typeface="Arial" panose="020B0604020202020204" pitchFamily="34" charset="0"/>
            </a:endParaRPr>
          </a:p>
        </p:txBody>
      </p:sp>
      <p:sp>
        <p:nvSpPr>
          <p:cNvPr id="70" name="Bogen 69"/>
          <p:cNvSpPr/>
          <p:nvPr/>
        </p:nvSpPr>
        <p:spPr>
          <a:xfrm>
            <a:off x="4781782" y="2327894"/>
            <a:ext cx="955944" cy="969742"/>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14" name="Bogen 113"/>
          <p:cNvSpPr/>
          <p:nvPr/>
        </p:nvSpPr>
        <p:spPr>
          <a:xfrm flipH="1" flipV="1">
            <a:off x="5774108" y="3556265"/>
            <a:ext cx="1125589" cy="1148716"/>
          </a:xfrm>
          <a:prstGeom prst="arc">
            <a:avLst>
              <a:gd name="adj1" fmla="val 16200000"/>
              <a:gd name="adj2" fmla="val 32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58" name="Bogen 57"/>
          <p:cNvSpPr/>
          <p:nvPr/>
        </p:nvSpPr>
        <p:spPr>
          <a:xfrm flipH="1" flipV="1">
            <a:off x="3745054" y="3348907"/>
            <a:ext cx="1689735" cy="1719354"/>
          </a:xfrm>
          <a:prstGeom prst="arc">
            <a:avLst>
              <a:gd name="adj1" fmla="val 16110120"/>
              <a:gd name="adj2" fmla="val 2122564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17" name="Gerader Verbinder 116"/>
          <p:cNvCxnSpPr>
            <a:cxnSpLocks/>
            <a:stCxn id="58" idx="2"/>
            <a:endCxn id="113" idx="2"/>
          </p:cNvCxnSpPr>
          <p:nvPr/>
        </p:nvCxnSpPr>
        <p:spPr>
          <a:xfrm flipH="1" flipV="1">
            <a:off x="3563903" y="2839453"/>
            <a:ext cx="185986" cy="146097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10" name="Gruppieren 9"/>
          <p:cNvGrpSpPr/>
          <p:nvPr/>
        </p:nvGrpSpPr>
        <p:grpSpPr>
          <a:xfrm>
            <a:off x="5492768" y="4541810"/>
            <a:ext cx="1281806" cy="934586"/>
            <a:chOff x="2841255" y="3711655"/>
            <a:chExt cx="1075218" cy="805883"/>
          </a:xfrm>
        </p:grpSpPr>
        <p:grpSp>
          <p:nvGrpSpPr>
            <p:cNvPr id="8" name="Gruppieren 7"/>
            <p:cNvGrpSpPr/>
            <p:nvPr/>
          </p:nvGrpSpPr>
          <p:grpSpPr>
            <a:xfrm>
              <a:off x="2841255" y="3711655"/>
              <a:ext cx="317996" cy="789140"/>
              <a:chOff x="2129425" y="2079320"/>
              <a:chExt cx="292274" cy="789140"/>
            </a:xfrm>
            <a:solidFill>
              <a:schemeClr val="bg1"/>
            </a:solidFill>
          </p:grpSpPr>
          <p:sp>
            <p:nvSpPr>
              <p:cNvPr id="3" name="Ellipse 2"/>
              <p:cNvSpPr/>
              <p:nvPr/>
            </p:nvSpPr>
            <p:spPr>
              <a:xfrm>
                <a:off x="2154477" y="2079320"/>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59"/>
                <a:ext cx="14236" cy="34038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79"/>
              <a:ext cx="317996" cy="789141"/>
              <a:chOff x="2129425" y="2079319"/>
              <a:chExt cx="292274" cy="789141"/>
            </a:xfrm>
            <a:solidFill>
              <a:schemeClr val="bg1"/>
            </a:solidFill>
          </p:grpSpPr>
          <p:cxnSp>
            <p:nvCxnSpPr>
              <p:cNvPr id="30" name="Gerader Verbinder 29"/>
              <p:cNvCxnSpPr>
                <a:cxnSpLocks/>
                <a:stCxn id="27" idx="4"/>
              </p:cNvCxnSpPr>
              <p:nvPr/>
            </p:nvCxnSpPr>
            <p:spPr>
              <a:xfrm>
                <a:off x="2265498" y="2327658"/>
                <a:ext cx="14236" cy="34038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2154477" y="2079319"/>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grpSp>
      </p:grpSp>
    </p:spTree>
    <p:extLst>
      <p:ext uri="{BB962C8B-B14F-4D97-AF65-F5344CB8AC3E}">
        <p14:creationId xmlns:p14="http://schemas.microsoft.com/office/powerpoint/2010/main" val="146360343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42</a:t>
            </a:fld>
            <a:endParaRPr lang="de-CH" dirty="0"/>
          </a:p>
        </p:txBody>
      </p:sp>
      <p:sp>
        <p:nvSpPr>
          <p:cNvPr id="11" name="Textfeld 10"/>
          <p:cNvSpPr txBox="1"/>
          <p:nvPr/>
        </p:nvSpPr>
        <p:spPr>
          <a:xfrm>
            <a:off x="9002228" y="108000"/>
            <a:ext cx="3015159" cy="830997"/>
          </a:xfrm>
          <a:prstGeom prst="rect">
            <a:avLst/>
          </a:prstGeom>
          <a:noFill/>
        </p:spPr>
        <p:txBody>
          <a:bodyPr wrap="square" rtlCol="0">
            <a:spAutoFit/>
          </a:bodyPr>
          <a:lstStyle/>
          <a:p>
            <a:pPr algn="ctr"/>
            <a:r>
              <a:rPr lang="en-US" sz="2400" b="1" dirty="0" smtClean="0"/>
              <a:t>Vertical Eight as seen from the Judge</a:t>
            </a:r>
          </a:p>
        </p:txBody>
      </p:sp>
      <p:sp>
        <p:nvSpPr>
          <p:cNvPr id="7" name="Textfeld 6"/>
          <p:cNvSpPr txBox="1"/>
          <p:nvPr/>
        </p:nvSpPr>
        <p:spPr>
          <a:xfrm>
            <a:off x="1712191" y="1752364"/>
            <a:ext cx="1419225" cy="369332"/>
          </a:xfrm>
          <a:prstGeom prst="rect">
            <a:avLst/>
          </a:prstGeom>
          <a:noFill/>
        </p:spPr>
        <p:txBody>
          <a:bodyPr wrap="square" rtlCol="0">
            <a:spAutoFit/>
          </a:bodyPr>
          <a:lstStyle/>
          <a:p>
            <a:pPr algn="r"/>
            <a:r>
              <a:rPr lang="de-CH" dirty="0"/>
              <a:t>45</a:t>
            </a:r>
            <a:r>
              <a:rPr lang="de-CH" dirty="0" smtClean="0"/>
              <a:t>°</a:t>
            </a:r>
            <a:endParaRPr lang="de-CH" dirty="0"/>
          </a:p>
        </p:txBody>
      </p:sp>
      <p:sp>
        <p:nvSpPr>
          <p:cNvPr id="9" name="Textfeld 8"/>
          <p:cNvSpPr txBox="1"/>
          <p:nvPr/>
        </p:nvSpPr>
        <p:spPr>
          <a:xfrm>
            <a:off x="9038152" y="1681723"/>
            <a:ext cx="1419225" cy="369332"/>
          </a:xfrm>
          <a:prstGeom prst="rect">
            <a:avLst/>
          </a:prstGeom>
          <a:noFill/>
        </p:spPr>
        <p:txBody>
          <a:bodyPr wrap="square" rtlCol="0">
            <a:spAutoFit/>
          </a:bodyPr>
          <a:lstStyle/>
          <a:p>
            <a:r>
              <a:rPr lang="de-CH" dirty="0"/>
              <a:t>45</a:t>
            </a:r>
            <a:r>
              <a:rPr lang="de-CH" dirty="0" smtClean="0"/>
              <a:t>°</a:t>
            </a:r>
            <a:endParaRPr lang="de-CH" dirty="0"/>
          </a:p>
        </p:txBody>
      </p:sp>
      <p:sp>
        <p:nvSpPr>
          <p:cNvPr id="10" name="Textfeld 9"/>
          <p:cNvSpPr txBox="1"/>
          <p:nvPr/>
        </p:nvSpPr>
        <p:spPr>
          <a:xfrm rot="16200000">
            <a:off x="4698136" y="3014427"/>
            <a:ext cx="2524125" cy="369332"/>
          </a:xfrm>
          <a:prstGeom prst="rect">
            <a:avLst/>
          </a:prstGeom>
          <a:noFill/>
        </p:spPr>
        <p:txBody>
          <a:bodyPr wrap="square" rtlCol="0">
            <a:spAutoFit/>
          </a:bodyPr>
          <a:lstStyle/>
          <a:p>
            <a:r>
              <a:rPr lang="de-CH" dirty="0" err="1" smtClean="0"/>
              <a:t>Symmetry</a:t>
            </a:r>
            <a:r>
              <a:rPr lang="de-CH" dirty="0" smtClean="0"/>
              <a:t> </a:t>
            </a:r>
            <a:r>
              <a:rPr lang="de-CH" dirty="0" err="1" smtClean="0"/>
              <a:t>axis</a:t>
            </a:r>
            <a:endParaRPr lang="de-CH" dirty="0"/>
          </a:p>
        </p:txBody>
      </p:sp>
      <p:grpSp>
        <p:nvGrpSpPr>
          <p:cNvPr id="13" name="Gruppieren 12">
            <a:extLst>
              <a:ext uri="{FF2B5EF4-FFF2-40B4-BE49-F238E27FC236}">
                <a16:creationId xmlns="" xmlns:a16="http://schemas.microsoft.com/office/drawing/2014/main" id="{583DB260-3C73-47C1-8F9B-4B56677E51BE}"/>
              </a:ext>
            </a:extLst>
          </p:cNvPr>
          <p:cNvGrpSpPr/>
          <p:nvPr/>
        </p:nvGrpSpPr>
        <p:grpSpPr>
          <a:xfrm>
            <a:off x="1553378" y="624924"/>
            <a:ext cx="9066882" cy="5421682"/>
            <a:chOff x="1553378" y="624924"/>
            <a:chExt cx="9066882" cy="5421682"/>
          </a:xfrm>
        </p:grpSpPr>
        <p:grpSp>
          <p:nvGrpSpPr>
            <p:cNvPr id="14" name="Gruppieren 13">
              <a:extLst>
                <a:ext uri="{FF2B5EF4-FFF2-40B4-BE49-F238E27FC236}">
                  <a16:creationId xmlns="" xmlns:a16="http://schemas.microsoft.com/office/drawing/2014/main" id="{9D31B4DC-A28A-4652-9935-291FB1CCD4B3}"/>
                </a:ext>
              </a:extLst>
            </p:cNvPr>
            <p:cNvGrpSpPr/>
            <p:nvPr/>
          </p:nvGrpSpPr>
          <p:grpSpPr>
            <a:xfrm>
              <a:off x="3042784" y="624924"/>
              <a:ext cx="6084000" cy="5421682"/>
              <a:chOff x="3042783" y="617875"/>
              <a:chExt cx="6084000" cy="5421682"/>
            </a:xfrm>
          </p:grpSpPr>
          <p:cxnSp>
            <p:nvCxnSpPr>
              <p:cNvPr id="16" name="Gerader Verbinder 15">
                <a:extLst>
                  <a:ext uri="{FF2B5EF4-FFF2-40B4-BE49-F238E27FC236}">
                    <a16:creationId xmlns="" xmlns:a16="http://schemas.microsoft.com/office/drawing/2014/main" id="{675334FE-D54A-4A69-AE22-DD676DA16CF9}"/>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7" name="Bogen 16">
                <a:extLst>
                  <a:ext uri="{FF2B5EF4-FFF2-40B4-BE49-F238E27FC236}">
                    <a16:creationId xmlns="" xmlns:a16="http://schemas.microsoft.com/office/drawing/2014/main" id="{885329B4-6FDF-4A98-9F2F-F9D7FC9CA9FE}"/>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5" name="Gerader Verbinder 14">
              <a:extLst>
                <a:ext uri="{FF2B5EF4-FFF2-40B4-BE49-F238E27FC236}">
                  <a16:creationId xmlns="" xmlns:a16="http://schemas.microsoft.com/office/drawing/2014/main" id="{93F1C19B-E251-4A0D-B9FB-D0B72F6F64EA}"/>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15772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5" name="Ellipse 64"/>
          <p:cNvSpPr/>
          <p:nvPr/>
        </p:nvSpPr>
        <p:spPr>
          <a:xfrm>
            <a:off x="6008612" y="3259459"/>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59" name="Gruppieren 58">
            <a:extLst>
              <a:ext uri="{FF2B5EF4-FFF2-40B4-BE49-F238E27FC236}">
                <a16:creationId xmlns="" xmlns:a16="http://schemas.microsoft.com/office/drawing/2014/main" id="{A508DC9C-6D59-45E1-AFDD-CDAB0B730F2A}"/>
              </a:ext>
            </a:extLst>
          </p:cNvPr>
          <p:cNvGrpSpPr/>
          <p:nvPr/>
        </p:nvGrpSpPr>
        <p:grpSpPr>
          <a:xfrm>
            <a:off x="5414294" y="1441745"/>
            <a:ext cx="2443178" cy="4045184"/>
            <a:chOff x="-1787348" y="1760161"/>
            <a:chExt cx="2443178" cy="4045184"/>
          </a:xfrm>
        </p:grpSpPr>
        <p:grpSp>
          <p:nvGrpSpPr>
            <p:cNvPr id="15" name="Gruppieren 14">
              <a:extLst>
                <a:ext uri="{FF2B5EF4-FFF2-40B4-BE49-F238E27FC236}">
                  <a16:creationId xmlns="" xmlns:a16="http://schemas.microsoft.com/office/drawing/2014/main" id="{3ED0FAC8-B0A1-4C0A-BA75-A03ACE436DC6}"/>
                </a:ext>
              </a:extLst>
            </p:cNvPr>
            <p:cNvGrpSpPr/>
            <p:nvPr/>
          </p:nvGrpSpPr>
          <p:grpSpPr>
            <a:xfrm>
              <a:off x="-1787348" y="1760161"/>
              <a:ext cx="2374951" cy="4045184"/>
              <a:chOff x="8460662" y="1586559"/>
              <a:chExt cx="2374951" cy="3875843"/>
            </a:xfrm>
          </p:grpSpPr>
          <p:grpSp>
            <p:nvGrpSpPr>
              <p:cNvPr id="12" name="Gruppieren 11">
                <a:extLst>
                  <a:ext uri="{FF2B5EF4-FFF2-40B4-BE49-F238E27FC236}">
                    <a16:creationId xmlns="" xmlns:a16="http://schemas.microsoft.com/office/drawing/2014/main" id="{8ECEE9AA-F9C6-4633-AF77-4F4F091CD887}"/>
                  </a:ext>
                </a:extLst>
              </p:cNvPr>
              <p:cNvGrpSpPr/>
              <p:nvPr/>
            </p:nvGrpSpPr>
            <p:grpSpPr>
              <a:xfrm>
                <a:off x="8460662" y="1586559"/>
                <a:ext cx="2374951" cy="3875843"/>
                <a:chOff x="6874235" y="1489071"/>
                <a:chExt cx="2374951" cy="3875843"/>
              </a:xfrm>
            </p:grpSpPr>
            <p:sp>
              <p:nvSpPr>
                <p:cNvPr id="91" name="Bogen 90"/>
                <p:cNvSpPr/>
                <p:nvPr/>
              </p:nvSpPr>
              <p:spPr>
                <a:xfrm rot="15718345" flipH="1">
                  <a:off x="6912497" y="3279892"/>
                  <a:ext cx="2046760" cy="2123284"/>
                </a:xfrm>
                <a:prstGeom prst="arc">
                  <a:avLst>
                    <a:gd name="adj1" fmla="val 11027298"/>
                    <a:gd name="adj2" fmla="val 20248307"/>
                  </a:avLst>
                </a:prstGeom>
                <a:ln w="76200">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9" name="Ellipse 48"/>
                <p:cNvSpPr/>
                <p:nvPr/>
              </p:nvSpPr>
              <p:spPr>
                <a:xfrm>
                  <a:off x="6958053" y="1489071"/>
                  <a:ext cx="2291133" cy="1978916"/>
                </a:xfrm>
                <a:prstGeom prst="ellipse">
                  <a:avLst/>
                </a:prstGeom>
                <a:noFill/>
                <a:ln w="76200">
                  <a:solidFill>
                    <a:srgbClr val="33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grpSp>
          <p:cxnSp>
            <p:nvCxnSpPr>
              <p:cNvPr id="73" name="Gerader Verbinder 72">
                <a:extLst>
                  <a:ext uri="{FF2B5EF4-FFF2-40B4-BE49-F238E27FC236}">
                    <a16:creationId xmlns="" xmlns:a16="http://schemas.microsoft.com/office/drawing/2014/main" id="{652A3828-D53C-4473-B86F-DAFA54C6282C}"/>
                  </a:ext>
                </a:extLst>
              </p:cNvPr>
              <p:cNvCxnSpPr>
                <a:cxnSpLocks/>
              </p:cNvCxnSpPr>
              <p:nvPr/>
            </p:nvCxnSpPr>
            <p:spPr>
              <a:xfrm>
                <a:off x="9246929" y="5435177"/>
                <a:ext cx="669142" cy="0"/>
              </a:xfrm>
              <a:prstGeom prst="line">
                <a:avLst/>
              </a:prstGeom>
              <a:ln w="76200">
                <a:solidFill>
                  <a:srgbClr val="3399FF"/>
                </a:solidFill>
                <a:prstDash val="solid"/>
              </a:ln>
            </p:spPr>
            <p:style>
              <a:lnRef idx="1">
                <a:schemeClr val="accent1"/>
              </a:lnRef>
              <a:fillRef idx="0">
                <a:schemeClr val="accent1"/>
              </a:fillRef>
              <a:effectRef idx="0">
                <a:schemeClr val="accent1"/>
              </a:effectRef>
              <a:fontRef idx="minor">
                <a:schemeClr val="tx1"/>
              </a:fontRef>
            </p:style>
          </p:cxnSp>
        </p:grpSp>
        <p:sp>
          <p:nvSpPr>
            <p:cNvPr id="96" name="Bogen 95">
              <a:extLst>
                <a:ext uri="{FF2B5EF4-FFF2-40B4-BE49-F238E27FC236}">
                  <a16:creationId xmlns="" xmlns:a16="http://schemas.microsoft.com/office/drawing/2014/main" id="{680B9653-DEE0-4440-ABDB-C254082069E4}"/>
                </a:ext>
              </a:extLst>
            </p:cNvPr>
            <p:cNvSpPr/>
            <p:nvPr/>
          </p:nvSpPr>
          <p:spPr>
            <a:xfrm rot="5761735">
              <a:off x="-1246647" y="3868538"/>
              <a:ext cx="2014850" cy="1790104"/>
            </a:xfrm>
            <a:prstGeom prst="arc">
              <a:avLst>
                <a:gd name="adj1" fmla="val 9909842"/>
                <a:gd name="adj2" fmla="val 13624"/>
              </a:avLst>
            </a:prstGeom>
            <a:ln w="76200">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7" name="Bogen 96">
              <a:extLst>
                <a:ext uri="{FF2B5EF4-FFF2-40B4-BE49-F238E27FC236}">
                  <a16:creationId xmlns="" xmlns:a16="http://schemas.microsoft.com/office/drawing/2014/main" id="{D6CAF0AA-1CE1-4352-B255-DA982E826A04}"/>
                </a:ext>
              </a:extLst>
            </p:cNvPr>
            <p:cNvSpPr/>
            <p:nvPr/>
          </p:nvSpPr>
          <p:spPr>
            <a:xfrm rot="9072779">
              <a:off x="-1129455" y="2670766"/>
              <a:ext cx="1392252" cy="1089066"/>
            </a:xfrm>
            <a:prstGeom prst="arc">
              <a:avLst>
                <a:gd name="adj1" fmla="val 17336684"/>
                <a:gd name="adj2" fmla="val 20931701"/>
              </a:avLst>
            </a:prstGeom>
            <a:ln w="76200">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82" name="Datumsplatzhalter 81"/>
          <p:cNvSpPr>
            <a:spLocks noGrp="1"/>
          </p:cNvSpPr>
          <p:nvPr>
            <p:ph type="dt" sz="half" idx="10"/>
          </p:nvPr>
        </p:nvSpPr>
        <p:spPr>
          <a:xfrm>
            <a:off x="838200" y="6302856"/>
            <a:ext cx="2743200" cy="365125"/>
          </a:xfrm>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43</a:t>
            </a:fld>
            <a:endParaRPr lang="de-CH" dirty="0"/>
          </a:p>
        </p:txBody>
      </p:sp>
      <p:cxnSp>
        <p:nvCxnSpPr>
          <p:cNvPr id="20" name="Gerader Verbinder 19"/>
          <p:cNvCxnSpPr/>
          <p:nvPr/>
        </p:nvCxnSpPr>
        <p:spPr>
          <a:xfrm>
            <a:off x="1334149" y="6181145"/>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4.2.15.13  Two consecutive vertical eight</a:t>
            </a:r>
            <a:endParaRPr lang="de-CH" sz="1000" dirty="0">
              <a:latin typeface="Arial Black" panose="020B0A04020102020204" pitchFamily="34" charset="0"/>
            </a:endParaRPr>
          </a:p>
        </p:txBody>
      </p:sp>
      <p:cxnSp>
        <p:nvCxnSpPr>
          <p:cNvPr id="11" name="Gerader Verbinder 10"/>
          <p:cNvCxnSpPr/>
          <p:nvPr/>
        </p:nvCxnSpPr>
        <p:spPr>
          <a:xfrm>
            <a:off x="6159021" y="1309169"/>
            <a:ext cx="24296" cy="475679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3468757" y="5405048"/>
            <a:ext cx="5960867" cy="39872"/>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3" y="522932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4669101" y="3422722"/>
            <a:ext cx="358819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5222703" y="143368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5" name="Textfeld 54"/>
          <p:cNvSpPr txBox="1"/>
          <p:nvPr/>
        </p:nvSpPr>
        <p:spPr>
          <a:xfrm>
            <a:off x="8274122" y="327380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a:t>
            </a:r>
          </a:p>
        </p:txBody>
      </p:sp>
      <p:sp>
        <p:nvSpPr>
          <p:cNvPr id="67" name="Pfeil nach rechts 66"/>
          <p:cNvSpPr/>
          <p:nvPr/>
        </p:nvSpPr>
        <p:spPr>
          <a:xfrm flipH="1">
            <a:off x="8937867" y="522721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1" name="Pfeil nach rechts 60"/>
          <p:cNvSpPr/>
          <p:nvPr/>
        </p:nvSpPr>
        <p:spPr>
          <a:xfrm flipH="1">
            <a:off x="3034923" y="5272953"/>
            <a:ext cx="433834" cy="343933"/>
          </a:xfrm>
          <a:prstGeom prst="righ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8" name="Ellipse 67"/>
          <p:cNvSpPr/>
          <p:nvPr/>
        </p:nvSpPr>
        <p:spPr>
          <a:xfrm>
            <a:off x="5181446" y="3402363"/>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0" name="Gerader Verbinder 69"/>
          <p:cNvCxnSpPr/>
          <p:nvPr/>
        </p:nvCxnSpPr>
        <p:spPr>
          <a:xfrm flipH="1" flipV="1">
            <a:off x="5326367" y="1435228"/>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074389" y="1286314"/>
            <a:ext cx="536212"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90°</a:t>
            </a:r>
          </a:p>
        </p:txBody>
      </p:sp>
      <p:grpSp>
        <p:nvGrpSpPr>
          <p:cNvPr id="6" name="Gruppieren 5">
            <a:extLst>
              <a:ext uri="{FF2B5EF4-FFF2-40B4-BE49-F238E27FC236}">
                <a16:creationId xmlns="" xmlns:a16="http://schemas.microsoft.com/office/drawing/2014/main" id="{EDD37AE3-3BF7-4BB3-A433-3667388ECCAA}"/>
              </a:ext>
            </a:extLst>
          </p:cNvPr>
          <p:cNvGrpSpPr/>
          <p:nvPr/>
        </p:nvGrpSpPr>
        <p:grpSpPr>
          <a:xfrm>
            <a:off x="5197029" y="1256325"/>
            <a:ext cx="2875372" cy="4324738"/>
            <a:chOff x="5157558" y="1245547"/>
            <a:chExt cx="2875372" cy="4324738"/>
          </a:xfrm>
        </p:grpSpPr>
        <p:grpSp>
          <p:nvGrpSpPr>
            <p:cNvPr id="4" name="Gruppieren 3">
              <a:extLst>
                <a:ext uri="{FF2B5EF4-FFF2-40B4-BE49-F238E27FC236}">
                  <a16:creationId xmlns="" xmlns:a16="http://schemas.microsoft.com/office/drawing/2014/main" id="{C2CBFDE6-F7D9-408B-9BD7-81A0B8C2E7FE}"/>
                </a:ext>
              </a:extLst>
            </p:cNvPr>
            <p:cNvGrpSpPr/>
            <p:nvPr/>
          </p:nvGrpSpPr>
          <p:grpSpPr>
            <a:xfrm>
              <a:off x="5157558" y="1245547"/>
              <a:ext cx="2750925" cy="4324738"/>
              <a:chOff x="5174562" y="1265194"/>
              <a:chExt cx="2750925" cy="4324738"/>
            </a:xfrm>
          </p:grpSpPr>
          <p:sp>
            <p:nvSpPr>
              <p:cNvPr id="19" name="Bogen 18"/>
              <p:cNvSpPr/>
              <p:nvPr/>
            </p:nvSpPr>
            <p:spPr>
              <a:xfrm>
                <a:off x="5181448" y="3453669"/>
                <a:ext cx="1989830" cy="1938664"/>
              </a:xfrm>
              <a:prstGeom prst="arc">
                <a:avLst>
                  <a:gd name="adj1" fmla="val 16511927"/>
                  <a:gd name="adj2" fmla="val 1086770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72" name="Bogen 71"/>
              <p:cNvSpPr/>
              <p:nvPr/>
            </p:nvSpPr>
            <p:spPr>
              <a:xfrm flipV="1">
                <a:off x="5174562" y="3210311"/>
                <a:ext cx="2185447" cy="2379621"/>
              </a:xfrm>
              <a:prstGeom prst="arc">
                <a:avLst>
                  <a:gd name="adj1" fmla="val 4739717"/>
                  <a:gd name="adj2" fmla="val 1086770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29" name="Bogen 28"/>
              <p:cNvSpPr/>
              <p:nvPr/>
            </p:nvSpPr>
            <p:spPr>
              <a:xfrm rot="5400000">
                <a:off x="5972474" y="1396857"/>
                <a:ext cx="2084676" cy="1821350"/>
              </a:xfrm>
              <a:prstGeom prst="arc">
                <a:avLst>
                  <a:gd name="adj1" fmla="val 10617547"/>
                  <a:gd name="adj2" fmla="val 80737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74" name="Gerader Verbinder 73"/>
            <p:cNvCxnSpPr/>
            <p:nvPr/>
          </p:nvCxnSpPr>
          <p:spPr>
            <a:xfrm>
              <a:off x="6462133" y="3215990"/>
              <a:ext cx="335463" cy="8110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8" name="Bogen 77"/>
            <p:cNvSpPr/>
            <p:nvPr/>
          </p:nvSpPr>
          <p:spPr>
            <a:xfrm rot="16200000" flipH="1">
              <a:off x="5743758" y="1251346"/>
              <a:ext cx="2287211" cy="2291132"/>
            </a:xfrm>
            <a:prstGeom prst="arc">
              <a:avLst>
                <a:gd name="adj1" fmla="val 10617547"/>
                <a:gd name="adj2" fmla="val 1926543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grpSp>
        <p:nvGrpSpPr>
          <p:cNvPr id="10" name="Gruppieren 9"/>
          <p:cNvGrpSpPr/>
          <p:nvPr/>
        </p:nvGrpSpPr>
        <p:grpSpPr>
          <a:xfrm>
            <a:off x="5532827" y="5235644"/>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17297"/>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296618"/>
                <a:ext cx="14236" cy="371427"/>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4" name="Ellipse 63"/>
          <p:cNvSpPr/>
          <p:nvPr/>
        </p:nvSpPr>
        <p:spPr>
          <a:xfrm>
            <a:off x="6054355" y="3302225"/>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a:extLst>
              <a:ext uri="{FF2B5EF4-FFF2-40B4-BE49-F238E27FC236}">
                <a16:creationId xmlns="" xmlns:a16="http://schemas.microsoft.com/office/drawing/2014/main" id="{8663F5AF-9B5F-4FFD-B52B-7BE2157F8695}"/>
              </a:ext>
            </a:extLst>
          </p:cNvPr>
          <p:cNvGrpSpPr/>
          <p:nvPr/>
        </p:nvGrpSpPr>
        <p:grpSpPr>
          <a:xfrm>
            <a:off x="1260000" y="1440000"/>
            <a:ext cx="1504529" cy="624362"/>
            <a:chOff x="1260000" y="1440000"/>
            <a:chExt cx="1504529" cy="624362"/>
          </a:xfrm>
        </p:grpSpPr>
        <p:grpSp>
          <p:nvGrpSpPr>
            <p:cNvPr id="31" name="Gruppieren 30"/>
            <p:cNvGrpSpPr/>
            <p:nvPr/>
          </p:nvGrpSpPr>
          <p:grpSpPr>
            <a:xfrm>
              <a:off x="1260000" y="1440000"/>
              <a:ext cx="1468732" cy="461665"/>
              <a:chOff x="943679" y="846949"/>
              <a:chExt cx="1468732" cy="461665"/>
            </a:xfrm>
          </p:grpSpPr>
          <p:cxnSp>
            <p:nvCxnSpPr>
              <p:cNvPr id="39" name="Gerader Verbinder 38"/>
              <p:cNvCxnSpPr/>
              <p:nvPr/>
            </p:nvCxnSpPr>
            <p:spPr>
              <a:xfrm>
                <a:off x="1722246" y="1192812"/>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38084" y="990871"/>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943679" y="846949"/>
                <a:ext cx="812486"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56" name="Gerader Verbinder 55"/>
              <p:cNvCxnSpPr/>
              <p:nvPr/>
            </p:nvCxnSpPr>
            <p:spPr>
              <a:xfrm>
                <a:off x="2109904" y="1192812"/>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66" name="Textfeld 65">
              <a:extLst>
                <a:ext uri="{FF2B5EF4-FFF2-40B4-BE49-F238E27FC236}">
                  <a16:creationId xmlns="" xmlns:a16="http://schemas.microsoft.com/office/drawing/2014/main" id="{C68CBAF6-DE0E-4C10-AED3-14C50CB4EC91}"/>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sp>
        <p:nvSpPr>
          <p:cNvPr id="79" name="Sprechblase: rechteckig 78">
            <a:extLst>
              <a:ext uri="{FF2B5EF4-FFF2-40B4-BE49-F238E27FC236}">
                <a16:creationId xmlns="" xmlns:a16="http://schemas.microsoft.com/office/drawing/2014/main" id="{515ACF68-7BA0-4342-B47E-919BDC79C8DF}"/>
              </a:ext>
            </a:extLst>
          </p:cNvPr>
          <p:cNvSpPr/>
          <p:nvPr/>
        </p:nvSpPr>
        <p:spPr>
          <a:xfrm>
            <a:off x="7451907" y="685271"/>
            <a:ext cx="745569" cy="360000"/>
          </a:xfrm>
          <a:prstGeom prst="wedgeRectCallout">
            <a:avLst>
              <a:gd name="adj1" fmla="val -112352"/>
              <a:gd name="adj2" fmla="val 9908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behind</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overhead</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0" name="Sprechblase: rechteckig 79">
            <a:extLst>
              <a:ext uri="{FF2B5EF4-FFF2-40B4-BE49-F238E27FC236}">
                <a16:creationId xmlns="" xmlns:a16="http://schemas.microsoft.com/office/drawing/2014/main" id="{83B24FCB-76F5-4350-A362-525ED4162120}"/>
              </a:ext>
            </a:extLst>
          </p:cNvPr>
          <p:cNvSpPr/>
          <p:nvPr/>
        </p:nvSpPr>
        <p:spPr>
          <a:xfrm>
            <a:off x="8559833" y="1721665"/>
            <a:ext cx="988615" cy="360000"/>
          </a:xfrm>
          <a:prstGeom prst="wedgeRectCallout">
            <a:avLst>
              <a:gd name="adj1" fmla="val -112352"/>
              <a:gd name="adj2" fmla="val 9908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asymmetric</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5" name="Sprechblase: rechteckig 84">
            <a:extLst>
              <a:ext uri="{FF2B5EF4-FFF2-40B4-BE49-F238E27FC236}">
                <a16:creationId xmlns="" xmlns:a16="http://schemas.microsoft.com/office/drawing/2014/main" id="{BC4E5D08-A3C3-47CE-B63C-B87A92C7885A}"/>
              </a:ext>
            </a:extLst>
          </p:cNvPr>
          <p:cNvSpPr/>
          <p:nvPr/>
        </p:nvSpPr>
        <p:spPr>
          <a:xfrm>
            <a:off x="6230253" y="2241800"/>
            <a:ext cx="745569" cy="360000"/>
          </a:xfrm>
          <a:prstGeom prst="wedgeRectCallout">
            <a:avLst>
              <a:gd name="adj1" fmla="val -51030"/>
              <a:gd name="adj2" fmla="val 21060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6" name="Sprechblase: rechteckig 85">
            <a:extLst>
              <a:ext uri="{FF2B5EF4-FFF2-40B4-BE49-F238E27FC236}">
                <a16:creationId xmlns="" xmlns:a16="http://schemas.microsoft.com/office/drawing/2014/main" id="{1519EA61-840B-4253-972D-F95ED186DAD6}"/>
              </a:ext>
            </a:extLst>
          </p:cNvPr>
          <p:cNvSpPr/>
          <p:nvPr/>
        </p:nvSpPr>
        <p:spPr>
          <a:xfrm>
            <a:off x="4197851" y="2163403"/>
            <a:ext cx="745569" cy="360000"/>
          </a:xfrm>
          <a:prstGeom prst="wedgeRectCallout">
            <a:avLst>
              <a:gd name="adj1" fmla="val 122752"/>
              <a:gd name="adj2" fmla="val 1855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off </a:t>
            </a:r>
            <a:r>
              <a:rPr lang="de-CH" sz="1000" dirty="0" err="1" smtClean="0">
                <a:solidFill>
                  <a:schemeClr val="tx1"/>
                </a:solidFill>
                <a:latin typeface="Arial" panose="020B0604020202020204" pitchFamily="34" charset="0"/>
                <a:cs typeface="Arial" panose="020B0604020202020204" pitchFamily="34" charset="0"/>
              </a:rPr>
              <a:t>center</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5" name="Sprechblase: rechteckig 94">
            <a:extLst>
              <a:ext uri="{FF2B5EF4-FFF2-40B4-BE49-F238E27FC236}">
                <a16:creationId xmlns="" xmlns:a16="http://schemas.microsoft.com/office/drawing/2014/main" id="{B0966FAE-5A4E-43F0-86BF-150AE25FBDBD}"/>
              </a:ext>
            </a:extLst>
          </p:cNvPr>
          <p:cNvSpPr/>
          <p:nvPr/>
        </p:nvSpPr>
        <p:spPr>
          <a:xfrm>
            <a:off x="8073446" y="3905128"/>
            <a:ext cx="745569" cy="360000"/>
          </a:xfrm>
          <a:prstGeom prst="wedgeRectCallout">
            <a:avLst>
              <a:gd name="adj1" fmla="val -228453"/>
              <a:gd name="adj2" fmla="val -16923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low</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29003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down)">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err="1" smtClean="0"/>
              <a:t>January</a:t>
            </a:r>
            <a:r>
              <a:rPr lang="de-DE" dirty="0" smtClean="0"/>
              <a:t>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44</a:t>
            </a:fld>
            <a:endParaRPr lang="de-CH" dirty="0"/>
          </a:p>
        </p:txBody>
      </p:sp>
      <p:sp>
        <p:nvSpPr>
          <p:cNvPr id="11" name="Textfeld 10"/>
          <p:cNvSpPr txBox="1"/>
          <p:nvPr/>
        </p:nvSpPr>
        <p:spPr>
          <a:xfrm>
            <a:off x="9309965" y="108000"/>
            <a:ext cx="2743407" cy="830997"/>
          </a:xfrm>
          <a:prstGeom prst="rect">
            <a:avLst/>
          </a:prstGeom>
          <a:noFill/>
        </p:spPr>
        <p:txBody>
          <a:bodyPr wrap="square" rtlCol="0">
            <a:spAutoFit/>
          </a:bodyPr>
          <a:lstStyle/>
          <a:p>
            <a:pPr algn="ctr"/>
            <a:r>
              <a:rPr lang="en-US" sz="2400" b="1" dirty="0" smtClean="0"/>
              <a:t>Hourglass as seen from the judge</a:t>
            </a:r>
            <a:endParaRPr lang="de-CH" sz="1600" dirty="0"/>
          </a:p>
        </p:txBody>
      </p:sp>
      <p:sp>
        <p:nvSpPr>
          <p:cNvPr id="7" name="Textfeld 6"/>
          <p:cNvSpPr txBox="1"/>
          <p:nvPr/>
        </p:nvSpPr>
        <p:spPr>
          <a:xfrm>
            <a:off x="1594586" y="1669471"/>
            <a:ext cx="1419225" cy="369332"/>
          </a:xfrm>
          <a:prstGeom prst="rect">
            <a:avLst/>
          </a:prstGeom>
          <a:noFill/>
        </p:spPr>
        <p:txBody>
          <a:bodyPr wrap="square" rtlCol="0">
            <a:spAutoFit/>
          </a:bodyPr>
          <a:lstStyle/>
          <a:p>
            <a:pPr algn="r"/>
            <a:r>
              <a:rPr lang="de-CH" dirty="0" smtClean="0"/>
              <a:t>45°</a:t>
            </a:r>
            <a:endParaRPr lang="de-CH" dirty="0"/>
          </a:p>
        </p:txBody>
      </p:sp>
      <p:sp>
        <p:nvSpPr>
          <p:cNvPr id="9" name="Textfeld 8"/>
          <p:cNvSpPr txBox="1"/>
          <p:nvPr/>
        </p:nvSpPr>
        <p:spPr>
          <a:xfrm>
            <a:off x="9085608" y="1578123"/>
            <a:ext cx="1419225" cy="369332"/>
          </a:xfrm>
          <a:prstGeom prst="rect">
            <a:avLst/>
          </a:prstGeom>
          <a:noFill/>
        </p:spPr>
        <p:txBody>
          <a:bodyPr wrap="square" rtlCol="0">
            <a:spAutoFit/>
          </a:bodyPr>
          <a:lstStyle/>
          <a:p>
            <a:r>
              <a:rPr lang="de-CH" dirty="0" smtClean="0"/>
              <a:t>45°</a:t>
            </a:r>
            <a:endParaRPr lang="de-CH" dirty="0"/>
          </a:p>
        </p:txBody>
      </p:sp>
      <p:sp>
        <p:nvSpPr>
          <p:cNvPr id="10" name="Textfeld 9"/>
          <p:cNvSpPr txBox="1"/>
          <p:nvPr/>
        </p:nvSpPr>
        <p:spPr>
          <a:xfrm rot="16200000">
            <a:off x="4664271" y="2931533"/>
            <a:ext cx="2524125" cy="369332"/>
          </a:xfrm>
          <a:prstGeom prst="rect">
            <a:avLst/>
          </a:prstGeom>
          <a:noFill/>
        </p:spPr>
        <p:txBody>
          <a:bodyPr wrap="square" rtlCol="0">
            <a:spAutoFit/>
          </a:bodyPr>
          <a:lstStyle/>
          <a:p>
            <a:r>
              <a:rPr lang="de-CH" dirty="0" err="1" smtClean="0"/>
              <a:t>Symmetry</a:t>
            </a:r>
            <a:r>
              <a:rPr lang="de-CH" dirty="0" smtClean="0"/>
              <a:t> </a:t>
            </a:r>
            <a:r>
              <a:rPr lang="de-CH" dirty="0" err="1" smtClean="0"/>
              <a:t>axis</a:t>
            </a:r>
            <a:endParaRPr lang="de-CH" dirty="0"/>
          </a:p>
        </p:txBody>
      </p:sp>
      <p:grpSp>
        <p:nvGrpSpPr>
          <p:cNvPr id="18" name="Gruppieren 17">
            <a:extLst>
              <a:ext uri="{FF2B5EF4-FFF2-40B4-BE49-F238E27FC236}">
                <a16:creationId xmlns="" xmlns:a16="http://schemas.microsoft.com/office/drawing/2014/main" id="{A30B4468-377D-4F13-B9DF-AD226680EE84}"/>
              </a:ext>
            </a:extLst>
          </p:cNvPr>
          <p:cNvGrpSpPr/>
          <p:nvPr/>
        </p:nvGrpSpPr>
        <p:grpSpPr>
          <a:xfrm>
            <a:off x="1553378" y="624924"/>
            <a:ext cx="9066882" cy="8553790"/>
            <a:chOff x="1553378" y="624924"/>
            <a:chExt cx="9066882" cy="8553790"/>
          </a:xfrm>
        </p:grpSpPr>
        <p:grpSp>
          <p:nvGrpSpPr>
            <p:cNvPr id="2" name="Gruppieren 1">
              <a:extLst>
                <a:ext uri="{FF2B5EF4-FFF2-40B4-BE49-F238E27FC236}">
                  <a16:creationId xmlns="" xmlns:a16="http://schemas.microsoft.com/office/drawing/2014/main" id="{9671E326-94A4-41A4-ABF4-A361F1AE633C}"/>
                </a:ext>
              </a:extLst>
            </p:cNvPr>
            <p:cNvGrpSpPr/>
            <p:nvPr/>
          </p:nvGrpSpPr>
          <p:grpSpPr>
            <a:xfrm>
              <a:off x="1553378" y="624924"/>
              <a:ext cx="9066882" cy="5421682"/>
              <a:chOff x="1553378" y="624924"/>
              <a:chExt cx="9066882" cy="5421682"/>
            </a:xfrm>
          </p:grpSpPr>
          <p:grpSp>
            <p:nvGrpSpPr>
              <p:cNvPr id="13" name="Gruppieren 12">
                <a:extLst>
                  <a:ext uri="{FF2B5EF4-FFF2-40B4-BE49-F238E27FC236}">
                    <a16:creationId xmlns="" xmlns:a16="http://schemas.microsoft.com/office/drawing/2014/main" id="{3EE679E2-5DB4-4C5B-AC41-32B3F529D0C3}"/>
                  </a:ext>
                </a:extLst>
              </p:cNvPr>
              <p:cNvGrpSpPr/>
              <p:nvPr/>
            </p:nvGrpSpPr>
            <p:grpSpPr>
              <a:xfrm>
                <a:off x="3042784" y="624924"/>
                <a:ext cx="6084000" cy="5421682"/>
                <a:chOff x="3042783" y="617875"/>
                <a:chExt cx="6084000" cy="5421682"/>
              </a:xfrm>
            </p:grpSpPr>
            <p:cxnSp>
              <p:nvCxnSpPr>
                <p:cNvPr id="14" name="Gerader Verbinder 13">
                  <a:extLst>
                    <a:ext uri="{FF2B5EF4-FFF2-40B4-BE49-F238E27FC236}">
                      <a16:creationId xmlns="" xmlns:a16="http://schemas.microsoft.com/office/drawing/2014/main" id="{1D2D7D38-C7A6-4AE6-98FB-33B9A76DECD1}"/>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5" name="Bogen 14">
                  <a:extLst>
                    <a:ext uri="{FF2B5EF4-FFF2-40B4-BE49-F238E27FC236}">
                      <a16:creationId xmlns="" xmlns:a16="http://schemas.microsoft.com/office/drawing/2014/main" id="{C3A299E3-B2EB-48D1-A531-3F364BE9EE57}"/>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6" name="Gerader Verbinder 15">
                <a:extLst>
                  <a:ext uri="{FF2B5EF4-FFF2-40B4-BE49-F238E27FC236}">
                    <a16:creationId xmlns="" xmlns:a16="http://schemas.microsoft.com/office/drawing/2014/main" id="{C02D27CA-B73D-41F6-910D-F7EF06508363}"/>
                  </a:ext>
                </a:extLst>
              </p:cNvPr>
              <p:cNvCxnSpPr/>
              <p:nvPr/>
            </p:nvCxnSpPr>
            <p:spPr>
              <a:xfrm>
                <a:off x="1553378" y="4935313"/>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
          <p:nvSpPr>
            <p:cNvPr id="3" name="Bogen 2">
              <a:extLst>
                <a:ext uri="{FF2B5EF4-FFF2-40B4-BE49-F238E27FC236}">
                  <a16:creationId xmlns="" xmlns:a16="http://schemas.microsoft.com/office/drawing/2014/main" id="{F5B2DA5A-252A-4632-BFCC-5D432275ABBB}"/>
                </a:ext>
              </a:extLst>
            </p:cNvPr>
            <p:cNvSpPr/>
            <p:nvPr/>
          </p:nvSpPr>
          <p:spPr>
            <a:xfrm>
              <a:off x="1840375" y="855093"/>
              <a:ext cx="8518967" cy="8323621"/>
            </a:xfrm>
            <a:prstGeom prst="arc">
              <a:avLst>
                <a:gd name="adj1" fmla="val 10862915"/>
                <a:gd name="adj2" fmla="val 21541360"/>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grpSp>
        <p:nvGrpSpPr>
          <p:cNvPr id="25" name="Gruppieren 24">
            <a:extLst>
              <a:ext uri="{FF2B5EF4-FFF2-40B4-BE49-F238E27FC236}">
                <a16:creationId xmlns="" xmlns:a16="http://schemas.microsoft.com/office/drawing/2014/main" id="{6356BF97-A1B5-4A56-B3AD-376EF5F59438}"/>
              </a:ext>
            </a:extLst>
          </p:cNvPr>
          <p:cNvGrpSpPr/>
          <p:nvPr/>
        </p:nvGrpSpPr>
        <p:grpSpPr>
          <a:xfrm>
            <a:off x="1348754" y="888062"/>
            <a:ext cx="2698340" cy="374220"/>
            <a:chOff x="1160081" y="1046800"/>
            <a:chExt cx="2698340" cy="374220"/>
          </a:xfrm>
        </p:grpSpPr>
        <p:sp>
          <p:nvSpPr>
            <p:cNvPr id="19" name="Rechteck 18">
              <a:extLst>
                <a:ext uri="{FF2B5EF4-FFF2-40B4-BE49-F238E27FC236}">
                  <a16:creationId xmlns="" xmlns:a16="http://schemas.microsoft.com/office/drawing/2014/main" id="{31CC8EB8-0C3F-4A58-8AF8-C741BBCC6632}"/>
                </a:ext>
              </a:extLst>
            </p:cNvPr>
            <p:cNvSpPr/>
            <p:nvPr/>
          </p:nvSpPr>
          <p:spPr>
            <a:xfrm>
              <a:off x="1160081" y="1046800"/>
              <a:ext cx="1897699" cy="369332"/>
            </a:xfrm>
            <a:prstGeom prst="rect">
              <a:avLst/>
            </a:prstGeom>
          </p:spPr>
          <p:txBody>
            <a:bodyPr wrap="none">
              <a:spAutoFit/>
            </a:bodyPr>
            <a:lstStyle/>
            <a:p>
              <a:r>
                <a:rPr lang="de-CH" dirty="0"/>
                <a:t>90° </a:t>
              </a:r>
              <a:r>
                <a:rPr lang="de-CH" dirty="0" err="1" smtClean="0"/>
                <a:t>wingover</a:t>
              </a:r>
              <a:r>
                <a:rPr lang="de-CH" dirty="0" smtClean="0"/>
                <a:t> </a:t>
              </a:r>
              <a:r>
                <a:rPr lang="de-CH" dirty="0" err="1" smtClean="0"/>
                <a:t>path</a:t>
              </a:r>
              <a:endParaRPr lang="de-CH" dirty="0"/>
            </a:p>
          </p:txBody>
        </p:sp>
        <p:cxnSp>
          <p:nvCxnSpPr>
            <p:cNvPr id="21" name="Gerade Verbindung mit Pfeil 20">
              <a:extLst>
                <a:ext uri="{FF2B5EF4-FFF2-40B4-BE49-F238E27FC236}">
                  <a16:creationId xmlns="" xmlns:a16="http://schemas.microsoft.com/office/drawing/2014/main" id="{FD565204-49AD-47AB-9F0D-57A31F222F69}"/>
                </a:ext>
              </a:extLst>
            </p:cNvPr>
            <p:cNvCxnSpPr>
              <a:cxnSpLocks/>
            </p:cNvCxnSpPr>
            <p:nvPr/>
          </p:nvCxnSpPr>
          <p:spPr>
            <a:xfrm>
              <a:off x="3362649" y="1246907"/>
              <a:ext cx="495772" cy="174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544079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4" name="Ellipse 73"/>
          <p:cNvSpPr/>
          <p:nvPr/>
        </p:nvSpPr>
        <p:spPr>
          <a:xfrm>
            <a:off x="5487371" y="5131868"/>
            <a:ext cx="457393" cy="45739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8" name="Gerader Verbinder 77"/>
          <p:cNvCxnSpPr/>
          <p:nvPr/>
        </p:nvCxnSpPr>
        <p:spPr>
          <a:xfrm flipV="1">
            <a:off x="6447970" y="5396877"/>
            <a:ext cx="2768063" cy="18515"/>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Ellipse 71"/>
          <p:cNvSpPr/>
          <p:nvPr/>
        </p:nvSpPr>
        <p:spPr>
          <a:xfrm>
            <a:off x="5518882" y="5165496"/>
            <a:ext cx="394718" cy="394718"/>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a:xfrm>
            <a:off x="4063815" y="6371074"/>
            <a:ext cx="4114800" cy="365125"/>
          </a:xfrm>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45</a:t>
            </a:fld>
            <a:endParaRPr lang="de-CH" dirty="0"/>
          </a:p>
        </p:txBody>
      </p:sp>
      <p:cxnSp>
        <p:nvCxnSpPr>
          <p:cNvPr id="20" name="Gerader Verbinder 19"/>
          <p:cNvCxnSpPr/>
          <p:nvPr/>
        </p:nvCxnSpPr>
        <p:spPr>
          <a:xfrm>
            <a:off x="1059068" y="6181336"/>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2676380" cy="338554"/>
          </a:xfrm>
          <a:prstGeom prst="rect">
            <a:avLst/>
          </a:prstGeom>
          <a:noFill/>
        </p:spPr>
        <p:txBody>
          <a:bodyPr wrap="square" rtlCol="0">
            <a:spAutoFit/>
          </a:bodyPr>
          <a:lstStyle/>
          <a:p>
            <a:r>
              <a:rPr lang="de-CH" sz="1600" dirty="0">
                <a:latin typeface="Arial Black" panose="020B0A04020102020204" pitchFamily="34" charset="0"/>
              </a:rPr>
              <a:t>4.2.15.14  Hourglass</a:t>
            </a:r>
            <a:endParaRPr lang="de-CH" sz="1000" dirty="0">
              <a:latin typeface="Arial Black" panose="020B0A04020102020204" pitchFamily="34" charset="0"/>
            </a:endParaRPr>
          </a:p>
        </p:txBody>
      </p:sp>
      <p:cxnSp>
        <p:nvCxnSpPr>
          <p:cNvPr id="11" name="Gerader Verbinder 10"/>
          <p:cNvCxnSpPr/>
          <p:nvPr/>
        </p:nvCxnSpPr>
        <p:spPr>
          <a:xfrm>
            <a:off x="6158089" y="1349314"/>
            <a:ext cx="25044" cy="456465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3404240" y="5411716"/>
            <a:ext cx="2768063" cy="18515"/>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3" y="522932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5177834" y="3385698"/>
            <a:ext cx="309628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274123" y="3220018"/>
            <a:ext cx="468182"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a:t>
            </a:r>
          </a:p>
        </p:txBody>
      </p:sp>
      <p:grpSp>
        <p:nvGrpSpPr>
          <p:cNvPr id="124" name="Gruppieren 123"/>
          <p:cNvGrpSpPr/>
          <p:nvPr/>
        </p:nvGrpSpPr>
        <p:grpSpPr>
          <a:xfrm>
            <a:off x="1260000" y="1440000"/>
            <a:ext cx="1461618" cy="461665"/>
            <a:chOff x="1010427" y="738576"/>
            <a:chExt cx="1461618" cy="461665"/>
          </a:xfrm>
        </p:grpSpPr>
        <p:cxnSp>
          <p:nvCxnSpPr>
            <p:cNvPr id="39" name="Gerader Verbinder 38"/>
            <p:cNvCxnSpPr/>
            <p:nvPr/>
          </p:nvCxnSpPr>
          <p:spPr>
            <a:xfrm>
              <a:off x="1781880" y="1073544"/>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95667"/>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010427" y="738576"/>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grpSp>
      <p:sp>
        <p:nvSpPr>
          <p:cNvPr id="67" name="Pfeil nach rechts 66"/>
          <p:cNvSpPr/>
          <p:nvPr/>
        </p:nvSpPr>
        <p:spPr>
          <a:xfrm flipH="1">
            <a:off x="8937867" y="522721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1" name="Pfeil nach rechts 60"/>
          <p:cNvSpPr/>
          <p:nvPr/>
        </p:nvSpPr>
        <p:spPr>
          <a:xfrm flipH="1">
            <a:off x="3034923" y="5272953"/>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0" name="Gerader Verbinder 69"/>
          <p:cNvCxnSpPr/>
          <p:nvPr/>
        </p:nvCxnSpPr>
        <p:spPr>
          <a:xfrm flipH="1" flipV="1">
            <a:off x="5671180" y="1445556"/>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380896" y="1274008"/>
            <a:ext cx="2187816"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90° </a:t>
            </a:r>
            <a:r>
              <a:rPr lang="de-CH" sz="1400" dirty="0">
                <a:latin typeface="Arial" panose="020B0604020202020204" pitchFamily="34" charset="0"/>
                <a:cs typeface="Arial" panose="020B0604020202020204" pitchFamily="34" charset="0"/>
              </a:rPr>
              <a:t>(</a:t>
            </a:r>
            <a:r>
              <a:rPr lang="de-CH" sz="1400" dirty="0" err="1">
                <a:latin typeface="Arial" panose="020B0604020202020204" pitchFamily="34" charset="0"/>
                <a:cs typeface="Arial" panose="020B0604020202020204" pitchFamily="34" charset="0"/>
              </a:rPr>
              <a:t>Wingover</a:t>
            </a:r>
            <a:r>
              <a:rPr lang="de-CH" sz="1400" dirty="0">
                <a:latin typeface="Arial" panose="020B0604020202020204" pitchFamily="34" charset="0"/>
                <a:cs typeface="Arial" panose="020B0604020202020204" pitchFamily="34" charset="0"/>
              </a:rPr>
              <a:t> </a:t>
            </a:r>
            <a:r>
              <a:rPr lang="de-CH" sz="1400" dirty="0" err="1" smtClean="0">
                <a:latin typeface="Arial" panose="020B0604020202020204" pitchFamily="34" charset="0"/>
                <a:cs typeface="Arial" panose="020B0604020202020204" pitchFamily="34" charset="0"/>
              </a:rPr>
              <a:t>path</a:t>
            </a:r>
            <a:r>
              <a:rPr lang="de-CH" sz="1400" dirty="0" smtClean="0">
                <a:latin typeface="Arial" panose="020B0604020202020204" pitchFamily="34" charset="0"/>
                <a:cs typeface="Arial" panose="020B0604020202020204" pitchFamily="34" charset="0"/>
              </a:rPr>
              <a:t>)</a:t>
            </a:r>
            <a:endParaRPr lang="de-CH" sz="1400" dirty="0">
              <a:latin typeface="Arial" panose="020B0604020202020204" pitchFamily="34" charset="0"/>
              <a:cs typeface="Arial" panose="020B0604020202020204" pitchFamily="34" charset="0"/>
            </a:endParaRPr>
          </a:p>
        </p:txBody>
      </p:sp>
      <p:sp>
        <p:nvSpPr>
          <p:cNvPr id="17" name="Bogen 16"/>
          <p:cNvSpPr/>
          <p:nvPr/>
        </p:nvSpPr>
        <p:spPr>
          <a:xfrm>
            <a:off x="1164243" y="4192958"/>
            <a:ext cx="47212"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64" name="Gerader Verbinder 63"/>
          <p:cNvCxnSpPr>
            <a:stCxn id="37" idx="2"/>
            <a:endCxn id="103" idx="2"/>
          </p:cNvCxnSpPr>
          <p:nvPr/>
        </p:nvCxnSpPr>
        <p:spPr>
          <a:xfrm flipV="1">
            <a:off x="5269197" y="1722691"/>
            <a:ext cx="2192997" cy="302688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Gerader Verbinder 68"/>
          <p:cNvCxnSpPr>
            <a:endCxn id="103" idx="0"/>
          </p:cNvCxnSpPr>
          <p:nvPr/>
        </p:nvCxnSpPr>
        <p:spPr>
          <a:xfrm flipV="1">
            <a:off x="5177834" y="1132836"/>
            <a:ext cx="1860226" cy="18784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7" name="Bogen 36"/>
          <p:cNvSpPr/>
          <p:nvPr/>
        </p:nvSpPr>
        <p:spPr>
          <a:xfrm flipH="1" flipV="1">
            <a:off x="5177834" y="4608253"/>
            <a:ext cx="786760" cy="786760"/>
          </a:xfrm>
          <a:prstGeom prst="arc">
            <a:avLst>
              <a:gd name="adj1" fmla="val 16200000"/>
              <a:gd name="adj2" fmla="val 239087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86" name="Bogen 85"/>
          <p:cNvSpPr/>
          <p:nvPr/>
        </p:nvSpPr>
        <p:spPr>
          <a:xfrm flipH="1">
            <a:off x="4789838" y="1323818"/>
            <a:ext cx="786760" cy="786760"/>
          </a:xfrm>
          <a:prstGeom prst="arc">
            <a:avLst>
              <a:gd name="adj1" fmla="val 16200000"/>
              <a:gd name="adj2" fmla="val 258430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5" name="Bogen 94"/>
          <p:cNvSpPr/>
          <p:nvPr/>
        </p:nvSpPr>
        <p:spPr>
          <a:xfrm flipV="1">
            <a:off x="6539415" y="4114500"/>
            <a:ext cx="1189892" cy="1278591"/>
          </a:xfrm>
          <a:prstGeom prst="arc">
            <a:avLst>
              <a:gd name="adj1" fmla="val 16200000"/>
              <a:gd name="adj2" fmla="val 361482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nvGrpSpPr>
          <p:cNvPr id="59" name="Gruppieren 58"/>
          <p:cNvGrpSpPr/>
          <p:nvPr/>
        </p:nvGrpSpPr>
        <p:grpSpPr>
          <a:xfrm>
            <a:off x="5257121" y="1435228"/>
            <a:ext cx="1786722" cy="3997469"/>
            <a:chOff x="5257121" y="1435228"/>
            <a:chExt cx="1786722" cy="3997469"/>
          </a:xfrm>
        </p:grpSpPr>
        <p:cxnSp>
          <p:nvCxnSpPr>
            <p:cNvPr id="73" name="Gerader Verbinder 72"/>
            <p:cNvCxnSpPr>
              <a:stCxn id="102" idx="2"/>
              <a:endCxn id="100" idx="2"/>
            </p:cNvCxnSpPr>
            <p:nvPr/>
          </p:nvCxnSpPr>
          <p:spPr>
            <a:xfrm>
              <a:off x="5357369" y="2063564"/>
              <a:ext cx="1613917" cy="274811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Gerader Verbinder 78"/>
            <p:cNvCxnSpPr>
              <a:stCxn id="101" idx="2"/>
              <a:endCxn id="99" idx="2"/>
            </p:cNvCxnSpPr>
            <p:nvPr/>
          </p:nvCxnSpPr>
          <p:spPr>
            <a:xfrm flipH="1">
              <a:off x="5329678" y="2056249"/>
              <a:ext cx="1631787" cy="274993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Gerader Verbinder 31"/>
            <p:cNvCxnSpPr>
              <a:stCxn id="102" idx="0"/>
              <a:endCxn id="101" idx="0"/>
            </p:cNvCxnSpPr>
            <p:nvPr/>
          </p:nvCxnSpPr>
          <p:spPr>
            <a:xfrm flipV="1">
              <a:off x="5678192" y="1435228"/>
              <a:ext cx="962450" cy="73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Gerader Verbinder 79"/>
            <p:cNvCxnSpPr>
              <a:stCxn id="99" idx="0"/>
              <a:endCxn id="100" idx="0"/>
            </p:cNvCxnSpPr>
            <p:nvPr/>
          </p:nvCxnSpPr>
          <p:spPr>
            <a:xfrm>
              <a:off x="5650501" y="5427204"/>
              <a:ext cx="999962" cy="549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Bogen 98"/>
            <p:cNvSpPr/>
            <p:nvPr/>
          </p:nvSpPr>
          <p:spPr>
            <a:xfrm flipH="1" flipV="1">
              <a:off x="5257121" y="4640444"/>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0" name="Bogen 99"/>
            <p:cNvSpPr/>
            <p:nvPr/>
          </p:nvSpPr>
          <p:spPr>
            <a:xfrm flipV="1">
              <a:off x="6257083" y="4645937"/>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1" name="Bogen 100"/>
            <p:cNvSpPr/>
            <p:nvPr/>
          </p:nvSpPr>
          <p:spPr>
            <a:xfrm>
              <a:off x="6247262" y="1435228"/>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2" name="Bogen 101"/>
            <p:cNvSpPr/>
            <p:nvPr/>
          </p:nvSpPr>
          <p:spPr>
            <a:xfrm flipH="1">
              <a:off x="5284812" y="1442543"/>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103" name="Bogen 102"/>
          <p:cNvSpPr/>
          <p:nvPr/>
        </p:nvSpPr>
        <p:spPr>
          <a:xfrm>
            <a:off x="6734171" y="1122521"/>
            <a:ext cx="786760" cy="786760"/>
          </a:xfrm>
          <a:prstGeom prst="arc">
            <a:avLst>
              <a:gd name="adj1" fmla="val 15411027"/>
              <a:gd name="adj2" fmla="val 190282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12" name="Gerader Verbinder 111"/>
          <p:cNvCxnSpPr>
            <a:cxnSpLocks/>
          </p:cNvCxnSpPr>
          <p:nvPr/>
        </p:nvCxnSpPr>
        <p:spPr>
          <a:xfrm flipH="1" flipV="1">
            <a:off x="4874660" y="1964187"/>
            <a:ext cx="2571084" cy="223329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6" name="Gerader Verbinder 115"/>
          <p:cNvCxnSpPr>
            <a:stCxn id="37" idx="0"/>
          </p:cNvCxnSpPr>
          <p:nvPr/>
        </p:nvCxnSpPr>
        <p:spPr>
          <a:xfrm flipV="1">
            <a:off x="5571214" y="5392903"/>
            <a:ext cx="1590365" cy="211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10" name="Gruppieren 9"/>
          <p:cNvGrpSpPr/>
          <p:nvPr/>
        </p:nvGrpSpPr>
        <p:grpSpPr>
          <a:xfrm>
            <a:off x="5534107" y="5126376"/>
            <a:ext cx="1281796" cy="1025858"/>
            <a:chOff x="2841255" y="3711656"/>
            <a:chExt cx="1075210"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0" y="3726220"/>
              <a:ext cx="317995" cy="788800"/>
              <a:chOff x="2129425" y="2079660"/>
              <a:chExt cx="292274" cy="788800"/>
            </a:xfrm>
            <a:solidFill>
              <a:schemeClr val="bg1"/>
            </a:solidFill>
          </p:grpSpPr>
          <p:sp>
            <p:nvSpPr>
              <p:cNvPr id="27" name="Ellipse 26"/>
              <p:cNvSpPr/>
              <p:nvPr/>
            </p:nvSpPr>
            <p:spPr>
              <a:xfrm>
                <a:off x="2153510" y="2079660"/>
                <a:ext cx="222043"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cxnSpLocks/>
              </p:cNvCxnSpPr>
              <p:nvPr/>
            </p:nvCxnSpPr>
            <p:spPr>
              <a:xfrm>
                <a:off x="2264532" y="2327999"/>
                <a:ext cx="14239" cy="34038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5" name="Sprechblase: rechteckig 84">
            <a:extLst>
              <a:ext uri="{FF2B5EF4-FFF2-40B4-BE49-F238E27FC236}">
                <a16:creationId xmlns="" xmlns:a16="http://schemas.microsoft.com/office/drawing/2014/main" id="{23288A70-744E-4AD6-84B2-FB1B98936E2B}"/>
              </a:ext>
            </a:extLst>
          </p:cNvPr>
          <p:cNvSpPr/>
          <p:nvPr/>
        </p:nvSpPr>
        <p:spPr>
          <a:xfrm>
            <a:off x="4976868" y="683020"/>
            <a:ext cx="720000" cy="360000"/>
          </a:xfrm>
          <a:prstGeom prst="wedgeRectCallout">
            <a:avLst>
              <a:gd name="adj1" fmla="val 144864"/>
              <a:gd name="adj2" fmla="val 8622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twisted</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9" name="Sprechblase: rechteckig 88">
            <a:extLst>
              <a:ext uri="{FF2B5EF4-FFF2-40B4-BE49-F238E27FC236}">
                <a16:creationId xmlns="" xmlns:a16="http://schemas.microsoft.com/office/drawing/2014/main" id="{D0FA3C8A-3725-4D29-951E-4E78A4C18027}"/>
              </a:ext>
            </a:extLst>
          </p:cNvPr>
          <p:cNvSpPr/>
          <p:nvPr/>
        </p:nvSpPr>
        <p:spPr>
          <a:xfrm>
            <a:off x="7635327" y="545923"/>
            <a:ext cx="720000" cy="360000"/>
          </a:xfrm>
          <a:prstGeom prst="wedgeRectCallout">
            <a:avLst>
              <a:gd name="adj1" fmla="val -112352"/>
              <a:gd name="adj2" fmla="val 9908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behind</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overhead</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0" name="Sprechblase: rechteckig 89">
            <a:extLst>
              <a:ext uri="{FF2B5EF4-FFF2-40B4-BE49-F238E27FC236}">
                <a16:creationId xmlns="" xmlns:a16="http://schemas.microsoft.com/office/drawing/2014/main" id="{A0586A2D-12C9-4C37-9EAB-E4FA43D4E3A3}"/>
              </a:ext>
            </a:extLst>
          </p:cNvPr>
          <p:cNvSpPr/>
          <p:nvPr/>
        </p:nvSpPr>
        <p:spPr>
          <a:xfrm>
            <a:off x="7543781" y="2616598"/>
            <a:ext cx="745569" cy="360000"/>
          </a:xfrm>
          <a:prstGeom prst="wedgeRectCallout">
            <a:avLst>
              <a:gd name="adj1" fmla="val -152716"/>
              <a:gd name="adj2" fmla="val -1665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flat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1" name="Sprechblase: rechteckig 90">
            <a:extLst>
              <a:ext uri="{FF2B5EF4-FFF2-40B4-BE49-F238E27FC236}">
                <a16:creationId xmlns="" xmlns:a16="http://schemas.microsoft.com/office/drawing/2014/main" id="{5B4642FF-B15E-43ED-9066-4A8BC5B666E9}"/>
              </a:ext>
            </a:extLst>
          </p:cNvPr>
          <p:cNvSpPr/>
          <p:nvPr/>
        </p:nvSpPr>
        <p:spPr>
          <a:xfrm>
            <a:off x="8274122" y="4273015"/>
            <a:ext cx="745569" cy="360000"/>
          </a:xfrm>
          <a:prstGeom prst="wedgeRectCallout">
            <a:avLst>
              <a:gd name="adj1" fmla="val -120114"/>
              <a:gd name="adj2" fmla="val 9587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soft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2" name="Sprechblase: rechteckig 91">
            <a:extLst>
              <a:ext uri="{FF2B5EF4-FFF2-40B4-BE49-F238E27FC236}">
                <a16:creationId xmlns="" xmlns:a16="http://schemas.microsoft.com/office/drawing/2014/main" id="{9ECF31DE-94D7-43DD-A061-C35F48834FD3}"/>
              </a:ext>
            </a:extLst>
          </p:cNvPr>
          <p:cNvSpPr/>
          <p:nvPr/>
        </p:nvSpPr>
        <p:spPr>
          <a:xfrm>
            <a:off x="7673632" y="5487828"/>
            <a:ext cx="745569" cy="360000"/>
          </a:xfrm>
          <a:prstGeom prst="wedgeRectCallout">
            <a:avLst>
              <a:gd name="adj1" fmla="val -118562"/>
              <a:gd name="adj2" fmla="val -8096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wide</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6" name="Sprechblase: rechteckig 95">
            <a:extLst>
              <a:ext uri="{FF2B5EF4-FFF2-40B4-BE49-F238E27FC236}">
                <a16:creationId xmlns="" xmlns:a16="http://schemas.microsoft.com/office/drawing/2014/main" id="{2C78B6D3-05B5-42B6-9168-94D69A99BB13}"/>
              </a:ext>
            </a:extLst>
          </p:cNvPr>
          <p:cNvSpPr/>
          <p:nvPr/>
        </p:nvSpPr>
        <p:spPr>
          <a:xfrm>
            <a:off x="4656733" y="2800408"/>
            <a:ext cx="745569" cy="360000"/>
          </a:xfrm>
          <a:prstGeom prst="wedgeRectCallout">
            <a:avLst>
              <a:gd name="adj1" fmla="val 176406"/>
              <a:gd name="adj2" fmla="val 7658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off </a:t>
            </a:r>
            <a:r>
              <a:rPr lang="de-CH" sz="1000" dirty="0" err="1" smtClean="0">
                <a:solidFill>
                  <a:schemeClr val="tx1"/>
                </a:solidFill>
                <a:latin typeface="Arial" panose="020B0604020202020204" pitchFamily="34" charset="0"/>
                <a:cs typeface="Arial" panose="020B0604020202020204" pitchFamily="34" charset="0"/>
              </a:rPr>
              <a:t>center</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18179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additive="base">
                                        <p:cTn id="33" dur="500" fill="hold"/>
                                        <p:tgtEl>
                                          <p:spTgt spid="74"/>
                                        </p:tgtEl>
                                        <p:attrNameLst>
                                          <p:attrName>ppt_x</p:attrName>
                                        </p:attrNameLst>
                                      </p:cBhvr>
                                      <p:tavLst>
                                        <p:tav tm="0">
                                          <p:val>
                                            <p:strVal val="#ppt_x"/>
                                          </p:val>
                                        </p:tav>
                                        <p:tav tm="100000">
                                          <p:val>
                                            <p:strVal val="#ppt_x"/>
                                          </p:val>
                                        </p:tav>
                                      </p:tavLst>
                                    </p:anim>
                                    <p:anim calcmode="lin" valueType="num">
                                      <p:cBhvr additive="base">
                                        <p:cTn id="3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down)">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61" grpId="0" animBg="1"/>
      <p:bldP spid="37" grpId="0" animBg="1"/>
      <p:bldP spid="86" grpId="0" animBg="1"/>
      <p:bldP spid="95" grpId="0" animBg="1"/>
      <p:bldP spid="10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46</a:t>
            </a:fld>
            <a:endParaRPr lang="de-CH" dirty="0"/>
          </a:p>
        </p:txBody>
      </p:sp>
      <p:sp>
        <p:nvSpPr>
          <p:cNvPr id="11" name="Textfeld 10"/>
          <p:cNvSpPr txBox="1"/>
          <p:nvPr/>
        </p:nvSpPr>
        <p:spPr>
          <a:xfrm>
            <a:off x="9020183" y="108000"/>
            <a:ext cx="3056732" cy="830997"/>
          </a:xfrm>
          <a:prstGeom prst="rect">
            <a:avLst/>
          </a:prstGeom>
          <a:noFill/>
        </p:spPr>
        <p:txBody>
          <a:bodyPr wrap="square" rtlCol="0">
            <a:spAutoFit/>
          </a:bodyPr>
          <a:lstStyle/>
          <a:p>
            <a:pPr algn="ctr"/>
            <a:r>
              <a:rPr lang="en-US" sz="2400" b="1" dirty="0" smtClean="0"/>
              <a:t>Overhead Eight as seen from the judge </a:t>
            </a:r>
          </a:p>
        </p:txBody>
      </p:sp>
      <p:sp>
        <p:nvSpPr>
          <p:cNvPr id="7" name="Textfeld 6"/>
          <p:cNvSpPr txBox="1"/>
          <p:nvPr/>
        </p:nvSpPr>
        <p:spPr>
          <a:xfrm>
            <a:off x="1624373" y="1645258"/>
            <a:ext cx="1419225" cy="369332"/>
          </a:xfrm>
          <a:prstGeom prst="rect">
            <a:avLst/>
          </a:prstGeom>
          <a:noFill/>
        </p:spPr>
        <p:txBody>
          <a:bodyPr wrap="square" rtlCol="0">
            <a:spAutoFit/>
          </a:bodyPr>
          <a:lstStyle/>
          <a:p>
            <a:pPr algn="r"/>
            <a:r>
              <a:rPr lang="de-CH" dirty="0" smtClean="0"/>
              <a:t>45°</a:t>
            </a:r>
            <a:endParaRPr lang="de-CH" dirty="0"/>
          </a:p>
        </p:txBody>
      </p:sp>
      <p:sp>
        <p:nvSpPr>
          <p:cNvPr id="9" name="Textfeld 8"/>
          <p:cNvSpPr txBox="1"/>
          <p:nvPr/>
        </p:nvSpPr>
        <p:spPr>
          <a:xfrm>
            <a:off x="9149216" y="1645357"/>
            <a:ext cx="1419225" cy="369332"/>
          </a:xfrm>
          <a:prstGeom prst="rect">
            <a:avLst/>
          </a:prstGeom>
          <a:noFill/>
        </p:spPr>
        <p:txBody>
          <a:bodyPr wrap="square" rtlCol="0">
            <a:spAutoFit/>
          </a:bodyPr>
          <a:lstStyle/>
          <a:p>
            <a:r>
              <a:rPr lang="de-CH" dirty="0" smtClean="0"/>
              <a:t>45°</a:t>
            </a:r>
            <a:endParaRPr lang="de-CH" dirty="0"/>
          </a:p>
        </p:txBody>
      </p:sp>
      <p:sp>
        <p:nvSpPr>
          <p:cNvPr id="10" name="Textfeld 9"/>
          <p:cNvSpPr txBox="1"/>
          <p:nvPr/>
        </p:nvSpPr>
        <p:spPr>
          <a:xfrm rot="16200000">
            <a:off x="5184726" y="3010822"/>
            <a:ext cx="1453217" cy="369332"/>
          </a:xfrm>
          <a:prstGeom prst="rect">
            <a:avLst/>
          </a:prstGeom>
          <a:noFill/>
        </p:spPr>
        <p:txBody>
          <a:bodyPr wrap="square" rtlCol="0">
            <a:spAutoFit/>
          </a:bodyPr>
          <a:lstStyle/>
          <a:p>
            <a:r>
              <a:rPr lang="de-CH" dirty="0" err="1" smtClean="0"/>
              <a:t>Centerline</a:t>
            </a:r>
            <a:endParaRPr lang="de-CH" dirty="0"/>
          </a:p>
        </p:txBody>
      </p:sp>
      <p:grpSp>
        <p:nvGrpSpPr>
          <p:cNvPr id="2" name="Gruppieren 1">
            <a:extLst>
              <a:ext uri="{FF2B5EF4-FFF2-40B4-BE49-F238E27FC236}">
                <a16:creationId xmlns="" xmlns:a16="http://schemas.microsoft.com/office/drawing/2014/main" id="{1D23B94B-16AE-4FA0-B942-2AD4A3709D27}"/>
              </a:ext>
            </a:extLst>
          </p:cNvPr>
          <p:cNvGrpSpPr/>
          <p:nvPr/>
        </p:nvGrpSpPr>
        <p:grpSpPr>
          <a:xfrm>
            <a:off x="1840375" y="624924"/>
            <a:ext cx="8518967" cy="8553790"/>
            <a:chOff x="1840375" y="624924"/>
            <a:chExt cx="8518967" cy="8553790"/>
          </a:xfrm>
        </p:grpSpPr>
        <p:grpSp>
          <p:nvGrpSpPr>
            <p:cNvPr id="12" name="Gruppieren 11">
              <a:extLst>
                <a:ext uri="{FF2B5EF4-FFF2-40B4-BE49-F238E27FC236}">
                  <a16:creationId xmlns="" xmlns:a16="http://schemas.microsoft.com/office/drawing/2014/main" id="{F2997121-0FE1-4024-B6FF-C8F0A4B98DAA}"/>
                </a:ext>
              </a:extLst>
            </p:cNvPr>
            <p:cNvGrpSpPr/>
            <p:nvPr/>
          </p:nvGrpSpPr>
          <p:grpSpPr>
            <a:xfrm>
              <a:off x="3042784" y="624924"/>
              <a:ext cx="6084000" cy="5421682"/>
              <a:chOff x="3042783" y="617875"/>
              <a:chExt cx="6084000" cy="5421682"/>
            </a:xfrm>
          </p:grpSpPr>
          <p:cxnSp>
            <p:nvCxnSpPr>
              <p:cNvPr id="13" name="Gerader Verbinder 12">
                <a:extLst>
                  <a:ext uri="{FF2B5EF4-FFF2-40B4-BE49-F238E27FC236}">
                    <a16:creationId xmlns="" xmlns:a16="http://schemas.microsoft.com/office/drawing/2014/main" id="{9AC47844-573F-4F2A-B008-76D673B878AD}"/>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 xmlns:a16="http://schemas.microsoft.com/office/drawing/2014/main" id="{47E865D7-2248-4CFC-896B-60DD7CA370A6}"/>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15" name="Bogen 14">
              <a:extLst>
                <a:ext uri="{FF2B5EF4-FFF2-40B4-BE49-F238E27FC236}">
                  <a16:creationId xmlns="" xmlns:a16="http://schemas.microsoft.com/office/drawing/2014/main" id="{8701090B-205D-46AC-9FB6-5FFFF5E8F317}"/>
                </a:ext>
              </a:extLst>
            </p:cNvPr>
            <p:cNvSpPr/>
            <p:nvPr/>
          </p:nvSpPr>
          <p:spPr>
            <a:xfrm>
              <a:off x="1840375" y="855093"/>
              <a:ext cx="8518967" cy="8323621"/>
            </a:xfrm>
            <a:prstGeom prst="arc">
              <a:avLst>
                <a:gd name="adj1" fmla="val 10862915"/>
                <a:gd name="adj2" fmla="val 21541360"/>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grpSp>
        <p:nvGrpSpPr>
          <p:cNvPr id="17" name="Gruppieren 16">
            <a:extLst>
              <a:ext uri="{FF2B5EF4-FFF2-40B4-BE49-F238E27FC236}">
                <a16:creationId xmlns="" xmlns:a16="http://schemas.microsoft.com/office/drawing/2014/main" id="{98B44B6F-8096-4DCC-8505-0FEEAC01EE9F}"/>
              </a:ext>
            </a:extLst>
          </p:cNvPr>
          <p:cNvGrpSpPr/>
          <p:nvPr/>
        </p:nvGrpSpPr>
        <p:grpSpPr>
          <a:xfrm>
            <a:off x="1042690" y="1128324"/>
            <a:ext cx="2698340" cy="374220"/>
            <a:chOff x="1160081" y="1046800"/>
            <a:chExt cx="2698340" cy="374220"/>
          </a:xfrm>
        </p:grpSpPr>
        <p:sp>
          <p:nvSpPr>
            <p:cNvPr id="18" name="Rechteck 17">
              <a:extLst>
                <a:ext uri="{FF2B5EF4-FFF2-40B4-BE49-F238E27FC236}">
                  <a16:creationId xmlns="" xmlns:a16="http://schemas.microsoft.com/office/drawing/2014/main" id="{DCECD1F7-5EB5-4483-A6C1-9FD1C39AFBD5}"/>
                </a:ext>
              </a:extLst>
            </p:cNvPr>
            <p:cNvSpPr/>
            <p:nvPr/>
          </p:nvSpPr>
          <p:spPr>
            <a:xfrm>
              <a:off x="1160081" y="1046800"/>
              <a:ext cx="1929631" cy="369332"/>
            </a:xfrm>
            <a:prstGeom prst="rect">
              <a:avLst/>
            </a:prstGeom>
          </p:spPr>
          <p:txBody>
            <a:bodyPr wrap="none">
              <a:spAutoFit/>
            </a:bodyPr>
            <a:lstStyle/>
            <a:p>
              <a:r>
                <a:rPr lang="de-CH" dirty="0"/>
                <a:t>90° </a:t>
              </a:r>
              <a:r>
                <a:rPr lang="de-CH" dirty="0" err="1"/>
                <a:t>Wingover</a:t>
              </a:r>
              <a:r>
                <a:rPr lang="de-CH" dirty="0"/>
                <a:t> </a:t>
              </a:r>
              <a:r>
                <a:rPr lang="de-CH" dirty="0" smtClean="0"/>
                <a:t>Path</a:t>
              </a:r>
              <a:endParaRPr lang="de-CH" dirty="0"/>
            </a:p>
          </p:txBody>
        </p:sp>
        <p:cxnSp>
          <p:nvCxnSpPr>
            <p:cNvPr id="19" name="Gerade Verbindung mit Pfeil 18">
              <a:extLst>
                <a:ext uri="{FF2B5EF4-FFF2-40B4-BE49-F238E27FC236}">
                  <a16:creationId xmlns="" xmlns:a16="http://schemas.microsoft.com/office/drawing/2014/main" id="{C160C466-7139-4E21-A951-CA1B00DDD3DF}"/>
                </a:ext>
              </a:extLst>
            </p:cNvPr>
            <p:cNvCxnSpPr>
              <a:cxnSpLocks/>
            </p:cNvCxnSpPr>
            <p:nvPr/>
          </p:nvCxnSpPr>
          <p:spPr>
            <a:xfrm>
              <a:off x="3362649" y="1246907"/>
              <a:ext cx="495772" cy="174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5892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a:xfrm>
            <a:off x="838200" y="6356350"/>
            <a:ext cx="1805645" cy="365125"/>
          </a:xfrm>
        </p:spPr>
        <p:txBody>
          <a:bodyPr/>
          <a:lstStyle/>
          <a:p>
            <a:r>
              <a:rPr lang="de-DE" smtClean="0"/>
              <a:t>January 2021</a:t>
            </a:r>
            <a:endParaRPr lang="de-CH" dirty="0"/>
          </a:p>
        </p:txBody>
      </p:sp>
      <p:sp>
        <p:nvSpPr>
          <p:cNvPr id="83" name="Fußzeilenplatzhalter 82"/>
          <p:cNvSpPr>
            <a:spLocks noGrp="1"/>
          </p:cNvSpPr>
          <p:nvPr>
            <p:ph type="ftr" sz="quarter" idx="11"/>
          </p:nvPr>
        </p:nvSpPr>
        <p:spPr>
          <a:xfrm>
            <a:off x="4094606" y="6338689"/>
            <a:ext cx="4114800" cy="365125"/>
          </a:xfrm>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a:xfrm>
            <a:off x="10709438" y="6356350"/>
            <a:ext cx="644361" cy="365125"/>
          </a:xfrm>
        </p:spPr>
        <p:txBody>
          <a:bodyPr/>
          <a:lstStyle/>
          <a:p>
            <a:fld id="{B4A00A18-D286-4678-8428-61D7CDEC32E1}" type="slidenum">
              <a:rPr lang="de-CH" smtClean="0"/>
              <a:t>47</a:t>
            </a:fld>
            <a:endParaRPr lang="de-CH" dirty="0"/>
          </a:p>
        </p:txBody>
      </p: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4.2.15.15  Two consecutive overhead eight</a:t>
            </a:r>
            <a:endParaRPr lang="de-CH" sz="1000" dirty="0">
              <a:latin typeface="Arial Black" panose="020B0A04020102020204" pitchFamily="34" charset="0"/>
            </a:endParaRPr>
          </a:p>
        </p:txBody>
      </p:sp>
      <p:sp>
        <p:nvSpPr>
          <p:cNvPr id="62" name="Textfeld 61"/>
          <p:cNvSpPr txBox="1"/>
          <p:nvPr/>
        </p:nvSpPr>
        <p:spPr>
          <a:xfrm>
            <a:off x="9400230" y="987931"/>
            <a:ext cx="2021878" cy="338554"/>
          </a:xfrm>
          <a:prstGeom prst="rect">
            <a:avLst/>
          </a:prstGeom>
          <a:noFill/>
        </p:spPr>
        <p:txBody>
          <a:bodyPr wrap="square" rtlCol="0">
            <a:spAutoFit/>
          </a:bodyPr>
          <a:lstStyle/>
          <a:p>
            <a:pPr algn="ctr"/>
            <a:r>
              <a:rPr lang="de-CH" sz="1600" dirty="0" err="1" smtClean="0">
                <a:latin typeface="Arial" panose="020B0604020202020204" pitchFamily="34" charset="0"/>
                <a:cs typeface="Arial" panose="020B0604020202020204" pitchFamily="34" charset="0"/>
              </a:rPr>
              <a:t>Pilots</a:t>
            </a:r>
            <a:r>
              <a:rPr lang="de-CH" sz="1600" dirty="0" smtClean="0">
                <a:latin typeface="Arial" panose="020B0604020202020204" pitchFamily="34" charset="0"/>
                <a:cs typeface="Arial" panose="020B0604020202020204" pitchFamily="34" charset="0"/>
              </a:rPr>
              <a:t> View </a:t>
            </a:r>
            <a:r>
              <a:rPr lang="de-CH" sz="1600" dirty="0" err="1" smtClean="0">
                <a:latin typeface="Arial" panose="020B0604020202020204" pitchFamily="34" charset="0"/>
                <a:cs typeface="Arial" panose="020B0604020202020204" pitchFamily="34" charset="0"/>
              </a:rPr>
              <a:t>Diagram</a:t>
            </a:r>
            <a:endParaRPr lang="de-CH" sz="1000" dirty="0">
              <a:latin typeface="Arial" panose="020B0604020202020204" pitchFamily="34" charset="0"/>
              <a:cs typeface="Arial" panose="020B0604020202020204" pitchFamily="34" charset="0"/>
            </a:endParaRPr>
          </a:p>
        </p:txBody>
      </p:sp>
      <p:grpSp>
        <p:nvGrpSpPr>
          <p:cNvPr id="5" name="Gruppieren 4">
            <a:extLst>
              <a:ext uri="{FF2B5EF4-FFF2-40B4-BE49-F238E27FC236}">
                <a16:creationId xmlns="" xmlns:a16="http://schemas.microsoft.com/office/drawing/2014/main" id="{F0D9ECF8-A82B-4257-8A90-758B2F4CC4EB}"/>
              </a:ext>
            </a:extLst>
          </p:cNvPr>
          <p:cNvGrpSpPr/>
          <p:nvPr/>
        </p:nvGrpSpPr>
        <p:grpSpPr>
          <a:xfrm>
            <a:off x="1260000" y="1440000"/>
            <a:ext cx="1504529" cy="624362"/>
            <a:chOff x="1260000" y="1440000"/>
            <a:chExt cx="1504529" cy="624362"/>
          </a:xfrm>
        </p:grpSpPr>
        <p:grpSp>
          <p:nvGrpSpPr>
            <p:cNvPr id="2" name="Gruppieren 1"/>
            <p:cNvGrpSpPr/>
            <p:nvPr/>
          </p:nvGrpSpPr>
          <p:grpSpPr>
            <a:xfrm>
              <a:off x="1260000" y="1440000"/>
              <a:ext cx="1469969" cy="461665"/>
              <a:chOff x="991350" y="742017"/>
              <a:chExt cx="1520957" cy="461665"/>
            </a:xfrm>
          </p:grpSpPr>
          <p:cxnSp>
            <p:nvCxnSpPr>
              <p:cNvPr id="39" name="Gerader Verbinder 38"/>
              <p:cNvCxnSpPr/>
              <p:nvPr/>
            </p:nvCxnSpPr>
            <p:spPr>
              <a:xfrm>
                <a:off x="1781880" y="1066170"/>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95667"/>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991350" y="742017"/>
                <a:ext cx="812486"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72" name="Gerader Verbinder 71"/>
              <p:cNvCxnSpPr/>
              <p:nvPr/>
            </p:nvCxnSpPr>
            <p:spPr>
              <a:xfrm>
                <a:off x="2209800" y="1071486"/>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56" name="Textfeld 55">
              <a:extLst>
                <a:ext uri="{FF2B5EF4-FFF2-40B4-BE49-F238E27FC236}">
                  <a16:creationId xmlns="" xmlns:a16="http://schemas.microsoft.com/office/drawing/2014/main" id="{86CDA0CF-603C-417B-A77F-27DAF6342185}"/>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grpSp>
        <p:nvGrpSpPr>
          <p:cNvPr id="64" name="Gruppieren 63">
            <a:extLst>
              <a:ext uri="{FF2B5EF4-FFF2-40B4-BE49-F238E27FC236}">
                <a16:creationId xmlns="" xmlns:a16="http://schemas.microsoft.com/office/drawing/2014/main" id="{8088B8CC-BAE2-401C-B451-A1A64DD28D27}"/>
              </a:ext>
            </a:extLst>
          </p:cNvPr>
          <p:cNvGrpSpPr/>
          <p:nvPr/>
        </p:nvGrpSpPr>
        <p:grpSpPr>
          <a:xfrm>
            <a:off x="9899554" y="1409823"/>
            <a:ext cx="966470" cy="708660"/>
            <a:chOff x="0" y="0"/>
            <a:chExt cx="966931" cy="709037"/>
          </a:xfrm>
          <a:effectLst/>
        </p:grpSpPr>
        <p:pic>
          <p:nvPicPr>
            <p:cNvPr id="66" name="Grafik 65" descr="Ein Bild, das Silhouette enthält.&#10;&#10;Automatisch generierte Beschreibung">
              <a:extLst>
                <a:ext uri="{FF2B5EF4-FFF2-40B4-BE49-F238E27FC236}">
                  <a16:creationId xmlns="" xmlns:a16="http://schemas.microsoft.com/office/drawing/2014/main" id="{1EC41991-3176-478B-BFCE-85004FDB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60622" t="18114" r="557" b="5793"/>
            <a:stretch/>
          </p:blipFill>
          <p:spPr>
            <a:xfrm>
              <a:off x="420061" y="0"/>
              <a:ext cx="546870" cy="709037"/>
            </a:xfrm>
            <a:prstGeom prst="rect">
              <a:avLst/>
            </a:prstGeom>
          </p:spPr>
        </p:pic>
        <p:sp>
          <p:nvSpPr>
            <p:cNvPr id="68" name="Gleichschenkliges Dreieck 67">
              <a:extLst>
                <a:ext uri="{FF2B5EF4-FFF2-40B4-BE49-F238E27FC236}">
                  <a16:creationId xmlns="" xmlns:a16="http://schemas.microsoft.com/office/drawing/2014/main" id="{843BB45F-03D8-465F-A915-0A61E8210E51}"/>
                </a:ext>
              </a:extLst>
            </p:cNvPr>
            <p:cNvSpPr/>
            <p:nvPr/>
          </p:nvSpPr>
          <p:spPr>
            <a:xfrm rot="5400000">
              <a:off x="13427" y="149236"/>
              <a:ext cx="359999" cy="3868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a:p>
          </p:txBody>
        </p:sp>
      </p:grpSp>
      <p:grpSp>
        <p:nvGrpSpPr>
          <p:cNvPr id="38" name="Gruppieren 37">
            <a:extLst>
              <a:ext uri="{FF2B5EF4-FFF2-40B4-BE49-F238E27FC236}">
                <a16:creationId xmlns="" xmlns:a16="http://schemas.microsoft.com/office/drawing/2014/main" id="{CD96AEE5-E00B-487F-8C97-21881E8E9E94}"/>
              </a:ext>
            </a:extLst>
          </p:cNvPr>
          <p:cNvGrpSpPr/>
          <p:nvPr/>
        </p:nvGrpSpPr>
        <p:grpSpPr>
          <a:xfrm>
            <a:off x="1184604" y="1349314"/>
            <a:ext cx="9958045" cy="5019084"/>
            <a:chOff x="1184604" y="1349314"/>
            <a:chExt cx="9958045" cy="5019084"/>
          </a:xfrm>
        </p:grpSpPr>
        <p:grpSp>
          <p:nvGrpSpPr>
            <p:cNvPr id="107" name="Gruppieren 106">
              <a:extLst>
                <a:ext uri="{FF2B5EF4-FFF2-40B4-BE49-F238E27FC236}">
                  <a16:creationId xmlns="" xmlns:a16="http://schemas.microsoft.com/office/drawing/2014/main" id="{B9221823-E54E-4E63-A5DD-36ABECC58DD2}"/>
                </a:ext>
              </a:extLst>
            </p:cNvPr>
            <p:cNvGrpSpPr/>
            <p:nvPr/>
          </p:nvGrpSpPr>
          <p:grpSpPr>
            <a:xfrm>
              <a:off x="1184604" y="5335531"/>
              <a:ext cx="3012905" cy="307777"/>
              <a:chOff x="9010726" y="5267160"/>
              <a:chExt cx="3012905" cy="307777"/>
            </a:xfrm>
          </p:grpSpPr>
          <p:cxnSp>
            <p:nvCxnSpPr>
              <p:cNvPr id="113" name="Gerade Verbindung mit Pfeil 112">
                <a:extLst>
                  <a:ext uri="{FF2B5EF4-FFF2-40B4-BE49-F238E27FC236}">
                    <a16:creationId xmlns="" xmlns:a16="http://schemas.microsoft.com/office/drawing/2014/main" id="{944531CB-902D-43BA-BA4B-9AED262494FA}"/>
                  </a:ext>
                </a:extLst>
              </p:cNvPr>
              <p:cNvCxnSpPr/>
              <p:nvPr/>
            </p:nvCxnSpPr>
            <p:spPr>
              <a:xfrm flipH="1">
                <a:off x="11466347" y="5426829"/>
                <a:ext cx="557284"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4" name="Textfeld 113">
                <a:extLst>
                  <a:ext uri="{FF2B5EF4-FFF2-40B4-BE49-F238E27FC236}">
                    <a16:creationId xmlns="" xmlns:a16="http://schemas.microsoft.com/office/drawing/2014/main" id="{2A94979C-E8B0-4A13-84FB-699D1487BA19}"/>
                  </a:ext>
                </a:extLst>
              </p:cNvPr>
              <p:cNvSpPr txBox="1"/>
              <p:nvPr/>
            </p:nvSpPr>
            <p:spPr>
              <a:xfrm>
                <a:off x="9010726" y="5267160"/>
                <a:ext cx="2445361" cy="307777"/>
              </a:xfrm>
              <a:prstGeom prst="rect">
                <a:avLst/>
              </a:prstGeom>
              <a:noFill/>
            </p:spPr>
            <p:txBody>
              <a:bodyPr wrap="square" rtlCol="0">
                <a:spAutoFit/>
              </a:bodyPr>
              <a:lstStyle/>
              <a:p>
                <a:pPr algn="r"/>
                <a:r>
                  <a:rPr lang="de-CH" sz="1400" b="1" dirty="0" smtClean="0">
                    <a:latin typeface="Arial" panose="020B0604020202020204" pitchFamily="34" charset="0"/>
                    <a:cs typeface="Arial" panose="020B0604020202020204" pitchFamily="34" charset="0"/>
                  </a:rPr>
                  <a:t>45° </a:t>
                </a:r>
                <a:r>
                  <a:rPr lang="de-CH" sz="1400" b="1" dirty="0" err="1" smtClean="0">
                    <a:latin typeface="Arial" panose="020B0604020202020204" pitchFamily="34" charset="0"/>
                    <a:cs typeface="Arial" panose="020B0604020202020204" pitchFamily="34" charset="0"/>
                  </a:rPr>
                  <a:t>Altitude</a:t>
                </a:r>
                <a:endParaRPr lang="de-CH" sz="1400" b="1" dirty="0">
                  <a:latin typeface="Arial" panose="020B0604020202020204" pitchFamily="34" charset="0"/>
                  <a:cs typeface="Arial" panose="020B0604020202020204" pitchFamily="34" charset="0"/>
                </a:endParaRPr>
              </a:p>
            </p:txBody>
          </p:sp>
        </p:grpSp>
        <p:grpSp>
          <p:nvGrpSpPr>
            <p:cNvPr id="37" name="Gruppieren 36">
              <a:extLst>
                <a:ext uri="{FF2B5EF4-FFF2-40B4-BE49-F238E27FC236}">
                  <a16:creationId xmlns="" xmlns:a16="http://schemas.microsoft.com/office/drawing/2014/main" id="{F2D6E68C-1A4F-4183-837E-6FAD934D7FE7}"/>
                </a:ext>
              </a:extLst>
            </p:cNvPr>
            <p:cNvGrpSpPr/>
            <p:nvPr/>
          </p:nvGrpSpPr>
          <p:grpSpPr>
            <a:xfrm>
              <a:off x="1756149" y="1349314"/>
              <a:ext cx="9386500" cy="5019084"/>
              <a:chOff x="1756149" y="1349314"/>
              <a:chExt cx="9386500" cy="5019084"/>
            </a:xfrm>
          </p:grpSpPr>
          <p:sp>
            <p:nvSpPr>
              <p:cNvPr id="110" name="Ellipse 109">
                <a:extLst>
                  <a:ext uri="{FF2B5EF4-FFF2-40B4-BE49-F238E27FC236}">
                    <a16:creationId xmlns="" xmlns:a16="http://schemas.microsoft.com/office/drawing/2014/main" id="{BAE8364A-F0CD-42E0-9E54-8FB2FC167272}"/>
                  </a:ext>
                </a:extLst>
              </p:cNvPr>
              <p:cNvSpPr/>
              <p:nvPr/>
            </p:nvSpPr>
            <p:spPr>
              <a:xfrm>
                <a:off x="6020229" y="3748544"/>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50" name="Gerader Verbinder 49">
                <a:extLst>
                  <a:ext uri="{FF2B5EF4-FFF2-40B4-BE49-F238E27FC236}">
                    <a16:creationId xmlns="" xmlns:a16="http://schemas.microsoft.com/office/drawing/2014/main" id="{CABB191E-3A0D-4D7D-ACF4-0E5BD2C76A29}"/>
                  </a:ext>
                </a:extLst>
              </p:cNvPr>
              <p:cNvCxnSpPr/>
              <p:nvPr/>
            </p:nvCxnSpPr>
            <p:spPr>
              <a:xfrm>
                <a:off x="6158089" y="1349314"/>
                <a:ext cx="25044" cy="4564657"/>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 xmlns:a16="http://schemas.microsoft.com/office/drawing/2014/main" id="{AA2AD862-D4FC-4146-951C-CB01C4490056}"/>
                  </a:ext>
                </a:extLst>
              </p:cNvPr>
              <p:cNvCxnSpPr>
                <a:cxnSpLocks/>
              </p:cNvCxnSpPr>
              <p:nvPr/>
            </p:nvCxnSpPr>
            <p:spPr>
              <a:xfrm flipH="1">
                <a:off x="2551245" y="3908016"/>
                <a:ext cx="6708454" cy="18949"/>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 xmlns:a16="http://schemas.microsoft.com/office/drawing/2014/main" id="{E9B0E726-8F49-4448-8C93-BCF6DEA9195B}"/>
                  </a:ext>
                </a:extLst>
              </p:cNvPr>
              <p:cNvSpPr txBox="1"/>
              <p:nvPr/>
            </p:nvSpPr>
            <p:spPr>
              <a:xfrm>
                <a:off x="9352299" y="3754127"/>
                <a:ext cx="1790350"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90</a:t>
                </a:r>
                <a:r>
                  <a:rPr lang="de-CH" sz="1400" b="1" baseline="30000" dirty="0">
                    <a:latin typeface="Arial" panose="020B0604020202020204" pitchFamily="34" charset="0"/>
                    <a:cs typeface="Arial" panose="020B0604020202020204" pitchFamily="34" charset="0"/>
                  </a:rPr>
                  <a:t>o</a:t>
                </a:r>
                <a:r>
                  <a:rPr lang="de-CH" sz="1400" b="1" dirty="0">
                    <a:latin typeface="Arial" panose="020B0604020202020204" pitchFamily="34" charset="0"/>
                    <a:cs typeface="Arial" panose="020B0604020202020204" pitchFamily="34" charset="0"/>
                  </a:rPr>
                  <a:t> </a:t>
                </a:r>
                <a:r>
                  <a:rPr lang="de-CH" sz="1400" b="1" dirty="0" err="1">
                    <a:latin typeface="Arial" panose="020B0604020202020204" pitchFamily="34" charset="0"/>
                    <a:cs typeface="Arial" panose="020B0604020202020204" pitchFamily="34" charset="0"/>
                  </a:rPr>
                  <a:t>Wingover</a:t>
                </a:r>
                <a:r>
                  <a:rPr lang="de-CH" sz="1400" b="1" dirty="0">
                    <a:latin typeface="Arial" panose="020B0604020202020204" pitchFamily="34" charset="0"/>
                    <a:cs typeface="Arial" panose="020B0604020202020204" pitchFamily="34" charset="0"/>
                  </a:rPr>
                  <a:t> </a:t>
                </a:r>
                <a:r>
                  <a:rPr lang="de-CH" sz="1400" b="1" dirty="0" smtClean="0">
                    <a:latin typeface="Arial" panose="020B0604020202020204" pitchFamily="34" charset="0"/>
                    <a:cs typeface="Arial" panose="020B0604020202020204" pitchFamily="34" charset="0"/>
                  </a:rPr>
                  <a:t>Line</a:t>
                </a:r>
                <a:endParaRPr lang="de-CH" sz="1400" b="1" dirty="0">
                  <a:latin typeface="Arial" panose="020B0604020202020204" pitchFamily="34" charset="0"/>
                  <a:cs typeface="Arial" panose="020B0604020202020204" pitchFamily="34" charset="0"/>
                </a:endParaRPr>
              </a:p>
            </p:txBody>
          </p:sp>
          <p:sp>
            <p:nvSpPr>
              <p:cNvPr id="53" name="Pfeil nach rechts 60">
                <a:extLst>
                  <a:ext uri="{FF2B5EF4-FFF2-40B4-BE49-F238E27FC236}">
                    <a16:creationId xmlns="" xmlns:a16="http://schemas.microsoft.com/office/drawing/2014/main" id="{185A1F49-D55A-47DF-B615-E8DECFDBCA0B}"/>
                  </a:ext>
                </a:extLst>
              </p:cNvPr>
              <p:cNvSpPr/>
              <p:nvPr/>
            </p:nvSpPr>
            <p:spPr>
              <a:xfrm rot="5400000" flipH="1">
                <a:off x="5953343" y="1624759"/>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8" name="Bogen 57">
                <a:extLst>
                  <a:ext uri="{FF2B5EF4-FFF2-40B4-BE49-F238E27FC236}">
                    <a16:creationId xmlns="" xmlns:a16="http://schemas.microsoft.com/office/drawing/2014/main" id="{3C65FC23-B4B8-4EAE-8FC8-45F413E45550}"/>
                  </a:ext>
                </a:extLst>
              </p:cNvPr>
              <p:cNvSpPr/>
              <p:nvPr/>
            </p:nvSpPr>
            <p:spPr>
              <a:xfrm rot="2123243" flipV="1">
                <a:off x="6131520" y="3149402"/>
                <a:ext cx="2238634" cy="2034035"/>
              </a:xfrm>
              <a:prstGeom prst="arc">
                <a:avLst>
                  <a:gd name="adj1" fmla="val 1654426"/>
                  <a:gd name="adj2" fmla="val 1243420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59" name="Textfeld 58">
                <a:extLst>
                  <a:ext uri="{FF2B5EF4-FFF2-40B4-BE49-F238E27FC236}">
                    <a16:creationId xmlns="" xmlns:a16="http://schemas.microsoft.com/office/drawing/2014/main" id="{64AED7DF-7878-4C83-A38F-47672D66C1F5}"/>
                  </a:ext>
                </a:extLst>
              </p:cNvPr>
              <p:cNvSpPr txBox="1"/>
              <p:nvPr/>
            </p:nvSpPr>
            <p:spPr>
              <a:xfrm>
                <a:off x="5224826" y="5937100"/>
                <a:ext cx="1916613" cy="307777"/>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Wingover Linie</a:t>
                </a:r>
              </a:p>
            </p:txBody>
          </p:sp>
          <p:grpSp>
            <p:nvGrpSpPr>
              <p:cNvPr id="60" name="Gruppieren 59">
                <a:extLst>
                  <a:ext uri="{FF2B5EF4-FFF2-40B4-BE49-F238E27FC236}">
                    <a16:creationId xmlns="" xmlns:a16="http://schemas.microsoft.com/office/drawing/2014/main" id="{4234E09C-3182-4658-94E2-85557F274CD3}"/>
                  </a:ext>
                </a:extLst>
              </p:cNvPr>
              <p:cNvGrpSpPr/>
              <p:nvPr/>
            </p:nvGrpSpPr>
            <p:grpSpPr>
              <a:xfrm>
                <a:off x="3700806" y="2684477"/>
                <a:ext cx="4959177" cy="2493473"/>
                <a:chOff x="3700806" y="2684477"/>
                <a:chExt cx="4959177" cy="2493473"/>
              </a:xfrm>
            </p:grpSpPr>
            <p:sp>
              <p:nvSpPr>
                <p:cNvPr id="121" name="Ellipse 120">
                  <a:extLst>
                    <a:ext uri="{FF2B5EF4-FFF2-40B4-BE49-F238E27FC236}">
                      <a16:creationId xmlns="" xmlns:a16="http://schemas.microsoft.com/office/drawing/2014/main" id="{E13B6C9F-F3A0-4DFD-9FE9-82176443DFCD}"/>
                    </a:ext>
                  </a:extLst>
                </p:cNvPr>
                <p:cNvSpPr/>
                <p:nvPr/>
              </p:nvSpPr>
              <p:spPr>
                <a:xfrm>
                  <a:off x="6182430" y="2684477"/>
                  <a:ext cx="2477553" cy="2477553"/>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22" name="Ellipse 121">
                  <a:extLst>
                    <a:ext uri="{FF2B5EF4-FFF2-40B4-BE49-F238E27FC236}">
                      <a16:creationId xmlns="" xmlns:a16="http://schemas.microsoft.com/office/drawing/2014/main" id="{9398AD2C-A580-4F0F-993D-A0482ACFFCED}"/>
                    </a:ext>
                  </a:extLst>
                </p:cNvPr>
                <p:cNvSpPr/>
                <p:nvPr/>
              </p:nvSpPr>
              <p:spPr>
                <a:xfrm>
                  <a:off x="3700806" y="2700397"/>
                  <a:ext cx="2477553" cy="2477553"/>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61" name="Pfeil nach rechts 91">
                <a:extLst>
                  <a:ext uri="{FF2B5EF4-FFF2-40B4-BE49-F238E27FC236}">
                    <a16:creationId xmlns="" xmlns:a16="http://schemas.microsoft.com/office/drawing/2014/main" id="{3A2BE1FC-2C1A-4BF6-94FD-0A5085C5ECB5}"/>
                  </a:ext>
                </a:extLst>
              </p:cNvPr>
              <p:cNvSpPr/>
              <p:nvPr/>
            </p:nvSpPr>
            <p:spPr>
              <a:xfrm rot="5400000" flipH="1">
                <a:off x="5963450" y="5577923"/>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5" name="Bogen 64">
                <a:extLst>
                  <a:ext uri="{FF2B5EF4-FFF2-40B4-BE49-F238E27FC236}">
                    <a16:creationId xmlns="" xmlns:a16="http://schemas.microsoft.com/office/drawing/2014/main" id="{EFC02D28-AA17-44F5-AF54-F3256FC2A053}"/>
                  </a:ext>
                </a:extLst>
              </p:cNvPr>
              <p:cNvSpPr/>
              <p:nvPr/>
            </p:nvSpPr>
            <p:spPr>
              <a:xfrm>
                <a:off x="5833890" y="3073742"/>
                <a:ext cx="2504120" cy="2550261"/>
              </a:xfrm>
              <a:prstGeom prst="arc">
                <a:avLst>
                  <a:gd name="adj1" fmla="val 21465420"/>
                  <a:gd name="adj2" fmla="val 1028931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67" name="Bogen 66">
                <a:extLst>
                  <a:ext uri="{FF2B5EF4-FFF2-40B4-BE49-F238E27FC236}">
                    <a16:creationId xmlns="" xmlns:a16="http://schemas.microsoft.com/office/drawing/2014/main" id="{B3AEAE80-CA62-4F34-B7BA-AC7CD976CCDB}"/>
                  </a:ext>
                </a:extLst>
              </p:cNvPr>
              <p:cNvSpPr/>
              <p:nvPr/>
            </p:nvSpPr>
            <p:spPr>
              <a:xfrm flipV="1">
                <a:off x="3155533" y="2625848"/>
                <a:ext cx="2545953" cy="2111720"/>
              </a:xfrm>
              <a:prstGeom prst="arc">
                <a:avLst>
                  <a:gd name="adj1" fmla="val 490673"/>
                  <a:gd name="adj2" fmla="val 1110041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69" name="Gerader Verbinder 68">
                <a:extLst>
                  <a:ext uri="{FF2B5EF4-FFF2-40B4-BE49-F238E27FC236}">
                    <a16:creationId xmlns="" xmlns:a16="http://schemas.microsoft.com/office/drawing/2014/main" id="{DA039EC6-AADB-40FF-B921-D2460436B935}"/>
                  </a:ext>
                </a:extLst>
              </p:cNvPr>
              <p:cNvCxnSpPr>
                <a:cxnSpLocks/>
                <a:stCxn id="67" idx="0"/>
                <a:endCxn id="65" idx="2"/>
              </p:cNvCxnSpPr>
              <p:nvPr/>
            </p:nvCxnSpPr>
            <p:spPr>
              <a:xfrm>
                <a:off x="5682799" y="3501456"/>
                <a:ext cx="164394" cy="103280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1" name="Bogen 70">
                <a:extLst>
                  <a:ext uri="{FF2B5EF4-FFF2-40B4-BE49-F238E27FC236}">
                    <a16:creationId xmlns="" xmlns:a16="http://schemas.microsoft.com/office/drawing/2014/main" id="{F9AD8371-67DF-4F06-8021-40C6B9F6BA94}"/>
                  </a:ext>
                </a:extLst>
              </p:cNvPr>
              <p:cNvSpPr/>
              <p:nvPr/>
            </p:nvSpPr>
            <p:spPr>
              <a:xfrm rot="21439293">
                <a:off x="3167108" y="2666248"/>
                <a:ext cx="2544912" cy="2281719"/>
              </a:xfrm>
              <a:prstGeom prst="arc">
                <a:avLst>
                  <a:gd name="adj1" fmla="val 526025"/>
                  <a:gd name="adj2" fmla="val 10992063"/>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3" name="Gerader Verbinder 72">
                <a:extLst>
                  <a:ext uri="{FF2B5EF4-FFF2-40B4-BE49-F238E27FC236}">
                    <a16:creationId xmlns="" xmlns:a16="http://schemas.microsoft.com/office/drawing/2014/main" id="{9F905E77-6CDF-4CAC-9010-FA96196385A9}"/>
                  </a:ext>
                </a:extLst>
              </p:cNvPr>
              <p:cNvCxnSpPr>
                <a:cxnSpLocks/>
                <a:stCxn id="74" idx="2"/>
                <a:endCxn id="71" idx="0"/>
              </p:cNvCxnSpPr>
              <p:nvPr/>
            </p:nvCxnSpPr>
            <p:spPr>
              <a:xfrm flipH="1">
                <a:off x="5701272" y="3304003"/>
                <a:ext cx="194164" cy="63768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74" name="Bogen 73">
                <a:extLst>
                  <a:ext uri="{FF2B5EF4-FFF2-40B4-BE49-F238E27FC236}">
                    <a16:creationId xmlns="" xmlns:a16="http://schemas.microsoft.com/office/drawing/2014/main" id="{029F6519-73B9-4B43-85B4-F7CC08CD8332}"/>
                  </a:ext>
                </a:extLst>
              </p:cNvPr>
              <p:cNvSpPr/>
              <p:nvPr/>
            </p:nvSpPr>
            <p:spPr>
              <a:xfrm flipV="1">
                <a:off x="5867412" y="2417365"/>
                <a:ext cx="2475198" cy="2249211"/>
              </a:xfrm>
              <a:prstGeom prst="arc">
                <a:avLst>
                  <a:gd name="adj1" fmla="val 8019"/>
                  <a:gd name="adj2" fmla="val 10132199"/>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5" name="Bogen 74">
                <a:extLst>
                  <a:ext uri="{FF2B5EF4-FFF2-40B4-BE49-F238E27FC236}">
                    <a16:creationId xmlns="" xmlns:a16="http://schemas.microsoft.com/office/drawing/2014/main" id="{DD4386F1-2C62-49F7-A308-9AF3CDC7B8D7}"/>
                  </a:ext>
                </a:extLst>
              </p:cNvPr>
              <p:cNvSpPr/>
              <p:nvPr/>
            </p:nvSpPr>
            <p:spPr>
              <a:xfrm flipH="1">
                <a:off x="5869064" y="2509512"/>
                <a:ext cx="2475198" cy="2249211"/>
              </a:xfrm>
              <a:prstGeom prst="arc">
                <a:avLst>
                  <a:gd name="adj1" fmla="val 189830"/>
                  <a:gd name="adj2" fmla="val 11081376"/>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7" name="Bogen 76">
                <a:extLst>
                  <a:ext uri="{FF2B5EF4-FFF2-40B4-BE49-F238E27FC236}">
                    <a16:creationId xmlns="" xmlns:a16="http://schemas.microsoft.com/office/drawing/2014/main" id="{006FD5A8-3C45-42F2-BF9F-998FD3C1103E}"/>
                  </a:ext>
                </a:extLst>
              </p:cNvPr>
              <p:cNvSpPr/>
              <p:nvPr/>
            </p:nvSpPr>
            <p:spPr>
              <a:xfrm flipH="1" flipV="1">
                <a:off x="3396965" y="2489999"/>
                <a:ext cx="2485421" cy="2249211"/>
              </a:xfrm>
              <a:prstGeom prst="arc">
                <a:avLst>
                  <a:gd name="adj1" fmla="val 11623762"/>
                  <a:gd name="adj2" fmla="val 11081376"/>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8" name="Ellipse 77">
                <a:extLst>
                  <a:ext uri="{FF2B5EF4-FFF2-40B4-BE49-F238E27FC236}">
                    <a16:creationId xmlns="" xmlns:a16="http://schemas.microsoft.com/office/drawing/2014/main" id="{F8F175E2-D800-4315-A067-F10E6BBA15E4}"/>
                  </a:ext>
                </a:extLst>
              </p:cNvPr>
              <p:cNvSpPr/>
              <p:nvPr/>
            </p:nvSpPr>
            <p:spPr>
              <a:xfrm>
                <a:off x="3668997" y="1461394"/>
                <a:ext cx="4984560" cy="4907004"/>
              </a:xfrm>
              <a:prstGeom prst="ellipse">
                <a:avLst/>
              </a:prstGeom>
              <a:no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9" name="Ellipse 108">
                <a:extLst>
                  <a:ext uri="{FF2B5EF4-FFF2-40B4-BE49-F238E27FC236}">
                    <a16:creationId xmlns="" xmlns:a16="http://schemas.microsoft.com/office/drawing/2014/main" id="{FFE06895-853E-4BBA-88BC-17560EC137AA}"/>
                  </a:ext>
                </a:extLst>
              </p:cNvPr>
              <p:cNvSpPr/>
              <p:nvPr/>
            </p:nvSpPr>
            <p:spPr>
              <a:xfrm>
                <a:off x="6057785" y="3783301"/>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 name="Sprechblase: rechteckig 126">
                <a:extLst>
                  <a:ext uri="{FF2B5EF4-FFF2-40B4-BE49-F238E27FC236}">
                    <a16:creationId xmlns="" xmlns:a16="http://schemas.microsoft.com/office/drawing/2014/main" id="{733272B0-C63A-4D08-B4E1-DB271AE665C3}"/>
                  </a:ext>
                </a:extLst>
              </p:cNvPr>
              <p:cNvSpPr/>
              <p:nvPr/>
            </p:nvSpPr>
            <p:spPr>
              <a:xfrm>
                <a:off x="1756149" y="4115362"/>
                <a:ext cx="785248" cy="360000"/>
              </a:xfrm>
              <a:prstGeom prst="wedgeRectCallout">
                <a:avLst>
                  <a:gd name="adj1" fmla="val 132186"/>
                  <a:gd name="adj2" fmla="val -7131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Below </a:t>
                </a:r>
                <a:r>
                  <a:rPr lang="de-CH" sz="1000" dirty="0">
                    <a:solidFill>
                      <a:schemeClr val="tx1"/>
                    </a:solidFill>
                    <a:latin typeface="Arial" panose="020B0604020202020204" pitchFamily="34" charset="0"/>
                    <a:cs typeface="Arial" panose="020B0604020202020204" pitchFamily="34" charset="0"/>
                  </a:rPr>
                  <a:t>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128" name="Sprechblase: rechteckig 127">
                <a:extLst>
                  <a:ext uri="{FF2B5EF4-FFF2-40B4-BE49-F238E27FC236}">
                    <a16:creationId xmlns="" xmlns:a16="http://schemas.microsoft.com/office/drawing/2014/main" id="{2754DDCB-FD2A-4B7C-8E2B-CB01572D2C85}"/>
                  </a:ext>
                </a:extLst>
              </p:cNvPr>
              <p:cNvSpPr/>
              <p:nvPr/>
            </p:nvSpPr>
            <p:spPr>
              <a:xfrm>
                <a:off x="8774397" y="4676231"/>
                <a:ext cx="785248" cy="360000"/>
              </a:xfrm>
              <a:prstGeom prst="wedgeRectCallout">
                <a:avLst>
                  <a:gd name="adj1" fmla="val -109553"/>
                  <a:gd name="adj2" fmla="val -7774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above45</a:t>
                </a:r>
                <a:r>
                  <a:rPr lang="de-CH" sz="1000" baseline="30000" dirty="0" smtClean="0">
                    <a:solidFill>
                      <a:schemeClr val="tx1"/>
                    </a:solidFill>
                    <a:latin typeface="Arial" panose="020B0604020202020204" pitchFamily="34" charset="0"/>
                    <a:cs typeface="Arial" panose="020B0604020202020204" pitchFamily="34" charset="0"/>
                  </a:rPr>
                  <a:t>o</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129" name="Sprechblase: rechteckig 128">
                <a:extLst>
                  <a:ext uri="{FF2B5EF4-FFF2-40B4-BE49-F238E27FC236}">
                    <a16:creationId xmlns="" xmlns:a16="http://schemas.microsoft.com/office/drawing/2014/main" id="{605FE17B-1F6B-47A9-8C4E-957100A54E3F}"/>
                  </a:ext>
                </a:extLst>
              </p:cNvPr>
              <p:cNvSpPr/>
              <p:nvPr/>
            </p:nvSpPr>
            <p:spPr>
              <a:xfrm>
                <a:off x="9220911" y="3240853"/>
                <a:ext cx="785248" cy="360000"/>
              </a:xfrm>
              <a:prstGeom prst="wedgeRectCallout">
                <a:avLst>
                  <a:gd name="adj1" fmla="val -162617"/>
                  <a:gd name="adj2" fmla="val -5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above</a:t>
                </a:r>
                <a:r>
                  <a:rPr lang="de-CH" sz="1000" dirty="0" smtClean="0">
                    <a:solidFill>
                      <a:schemeClr val="tx1"/>
                    </a:solidFill>
                    <a:latin typeface="Arial" panose="020B0604020202020204" pitchFamily="34" charset="0"/>
                    <a:cs typeface="Arial" panose="020B0604020202020204" pitchFamily="34" charset="0"/>
                  </a:rPr>
                  <a:t> 45</a:t>
                </a:r>
                <a:r>
                  <a:rPr lang="de-CH" sz="1000" baseline="30000" dirty="0" smtClean="0">
                    <a:solidFill>
                      <a:schemeClr val="tx1"/>
                    </a:solidFill>
                    <a:latin typeface="Arial" panose="020B0604020202020204" pitchFamily="34" charset="0"/>
                    <a:cs typeface="Arial" panose="020B0604020202020204" pitchFamily="34" charset="0"/>
                  </a:rPr>
                  <a:t>o</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130" name="Sprechblase: rechteckig 129">
                <a:extLst>
                  <a:ext uri="{FF2B5EF4-FFF2-40B4-BE49-F238E27FC236}">
                    <a16:creationId xmlns="" xmlns:a16="http://schemas.microsoft.com/office/drawing/2014/main" id="{E5323E16-3AA6-41B8-8BB8-A4C80ECDAF6B}"/>
                  </a:ext>
                </a:extLst>
              </p:cNvPr>
              <p:cNvSpPr/>
              <p:nvPr/>
            </p:nvSpPr>
            <p:spPr>
              <a:xfrm>
                <a:off x="8046071" y="1816958"/>
                <a:ext cx="985744" cy="360000"/>
              </a:xfrm>
              <a:prstGeom prst="wedgeRectCallout">
                <a:avLst>
                  <a:gd name="adj1" fmla="val -147877"/>
                  <a:gd name="adj2" fmla="val 11516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a:solidFill>
                      <a:schemeClr val="tx1"/>
                    </a:solidFill>
                    <a:latin typeface="Arial" panose="020B0604020202020204" pitchFamily="34" charset="0"/>
                    <a:cs typeface="Arial" panose="020B0604020202020204" pitchFamily="34" charset="0"/>
                  </a:rPr>
                  <a:t>displaced</a:t>
                </a:r>
                <a:r>
                  <a:rPr lang="de-CH" sz="1000" dirty="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from</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center</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131" name="Sprechblase: rechteckig 130">
                <a:extLst>
                  <a:ext uri="{FF2B5EF4-FFF2-40B4-BE49-F238E27FC236}">
                    <a16:creationId xmlns="" xmlns:a16="http://schemas.microsoft.com/office/drawing/2014/main" id="{6D8C77A0-DAB8-441B-8226-988C0714455C}"/>
                  </a:ext>
                </a:extLst>
              </p:cNvPr>
              <p:cNvSpPr/>
              <p:nvPr/>
            </p:nvSpPr>
            <p:spPr>
              <a:xfrm>
                <a:off x="8773312" y="5308064"/>
                <a:ext cx="1253836" cy="360000"/>
              </a:xfrm>
              <a:prstGeom prst="wedgeRectCallout">
                <a:avLst>
                  <a:gd name="adj1" fmla="val -117353"/>
                  <a:gd name="adj2" fmla="val -5524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Not on </a:t>
                </a:r>
                <a:r>
                  <a:rPr lang="de-CH" sz="1000" dirty="0">
                    <a:solidFill>
                      <a:schemeClr val="tx1"/>
                    </a:solidFill>
                    <a:latin typeface="Arial" panose="020B0604020202020204" pitchFamily="34" charset="0"/>
                    <a:cs typeface="Arial" panose="020B0604020202020204" pitchFamily="34" charset="0"/>
                  </a:rPr>
                  <a:t>90</a:t>
                </a:r>
                <a:r>
                  <a:rPr lang="de-CH" sz="1000" baseline="30000" dirty="0">
                    <a:solidFill>
                      <a:schemeClr val="tx1"/>
                    </a:solidFill>
                    <a:latin typeface="Arial" panose="020B0604020202020204" pitchFamily="34" charset="0"/>
                    <a:cs typeface="Arial" panose="020B0604020202020204" pitchFamily="34" charset="0"/>
                  </a:rPr>
                  <a:t>o</a:t>
                </a:r>
                <a:r>
                  <a:rPr lang="de-CH" sz="1000" dirty="0">
                    <a:solidFill>
                      <a:schemeClr val="tx1"/>
                    </a:solidFill>
                    <a:latin typeface="Arial" panose="020B0604020202020204" pitchFamily="34" charset="0"/>
                    <a:cs typeface="Arial" panose="020B0604020202020204" pitchFamily="34" charset="0"/>
                  </a:rPr>
                  <a:t> </a:t>
                </a:r>
                <a:r>
                  <a:rPr lang="de-CH" sz="1000" dirty="0" err="1">
                    <a:solidFill>
                      <a:schemeClr val="tx1"/>
                    </a:solidFill>
                    <a:latin typeface="Arial" panose="020B0604020202020204" pitchFamily="34" charset="0"/>
                    <a:cs typeface="Arial" panose="020B0604020202020204" pitchFamily="34" charset="0"/>
                  </a:rPr>
                  <a:t>Wingover</a:t>
                </a:r>
                <a:r>
                  <a:rPr lang="de-CH" sz="1000" dirty="0">
                    <a:solidFill>
                      <a:schemeClr val="tx1"/>
                    </a:solidFill>
                    <a:latin typeface="Arial" panose="020B0604020202020204" pitchFamily="34" charset="0"/>
                    <a:cs typeface="Arial" panose="020B0604020202020204" pitchFamily="34" charset="0"/>
                  </a:rPr>
                  <a:t> </a:t>
                </a:r>
                <a:r>
                  <a:rPr lang="de-CH" sz="1000" dirty="0" smtClean="0">
                    <a:solidFill>
                      <a:schemeClr val="tx1"/>
                    </a:solidFill>
                    <a:latin typeface="Arial" panose="020B0604020202020204" pitchFamily="34" charset="0"/>
                    <a:cs typeface="Arial" panose="020B0604020202020204" pitchFamily="34" charset="0"/>
                  </a:rPr>
                  <a:t>Line</a:t>
                </a:r>
                <a:endParaRPr lang="de-CH" sz="1000" dirty="0">
                  <a:solidFill>
                    <a:schemeClr val="tx1"/>
                  </a:solidFill>
                  <a:latin typeface="Arial" panose="020B0604020202020204" pitchFamily="34" charset="0"/>
                  <a:cs typeface="Arial" panose="020B0604020202020204" pitchFamily="34" charset="0"/>
                </a:endParaRPr>
              </a:p>
            </p:txBody>
          </p:sp>
          <p:sp>
            <p:nvSpPr>
              <p:cNvPr id="132" name="Sprechblase: rechteckig 131">
                <a:extLst>
                  <a:ext uri="{FF2B5EF4-FFF2-40B4-BE49-F238E27FC236}">
                    <a16:creationId xmlns="" xmlns:a16="http://schemas.microsoft.com/office/drawing/2014/main" id="{DFC97B51-2183-4494-9B87-45367ABFB73E}"/>
                  </a:ext>
                </a:extLst>
              </p:cNvPr>
              <p:cNvSpPr/>
              <p:nvPr/>
            </p:nvSpPr>
            <p:spPr>
              <a:xfrm>
                <a:off x="3116464" y="1875764"/>
                <a:ext cx="985744" cy="360000"/>
              </a:xfrm>
              <a:prstGeom prst="wedgeRectCallout">
                <a:avLst>
                  <a:gd name="adj1" fmla="val 124539"/>
                  <a:gd name="adj2" fmla="val 1215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displaced</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from</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center</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133" name="Sprechblase: rechteckig 132">
                <a:extLst>
                  <a:ext uri="{FF2B5EF4-FFF2-40B4-BE49-F238E27FC236}">
                    <a16:creationId xmlns="" xmlns:a16="http://schemas.microsoft.com/office/drawing/2014/main" id="{8E6F14E6-885F-47A7-8A90-4D7D17BA4BA8}"/>
                  </a:ext>
                </a:extLst>
              </p:cNvPr>
              <p:cNvSpPr/>
              <p:nvPr/>
            </p:nvSpPr>
            <p:spPr>
              <a:xfrm>
                <a:off x="4369092" y="3243733"/>
                <a:ext cx="985744" cy="360000"/>
              </a:xfrm>
              <a:prstGeom prst="wedgeRectCallout">
                <a:avLst>
                  <a:gd name="adj1" fmla="val 88139"/>
                  <a:gd name="adj2" fmla="val 11195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off </a:t>
                </a:r>
                <a:r>
                  <a:rPr lang="de-CH" sz="1000" dirty="0" err="1" smtClean="0">
                    <a:solidFill>
                      <a:schemeClr val="tx1"/>
                    </a:solidFill>
                    <a:latin typeface="Arial" panose="020B0604020202020204" pitchFamily="34" charset="0"/>
                    <a:cs typeface="Arial" panose="020B0604020202020204" pitchFamily="34" charset="0"/>
                  </a:rPr>
                  <a:t>center</a:t>
                </a:r>
                <a:endParaRPr lang="de-CH" sz="1000" baseline="300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30220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6356350"/>
            <a:ext cx="1604058" cy="365125"/>
          </a:xfrm>
        </p:spPr>
        <p:txBody>
          <a:bodyPr/>
          <a:lstStyle/>
          <a:p>
            <a:r>
              <a:rPr lang="de-DE" smtClean="0"/>
              <a:t>January 2021</a:t>
            </a:r>
            <a:endParaRPr lang="de-CH" dirty="0"/>
          </a:p>
        </p:txBody>
      </p:sp>
      <p:sp>
        <p:nvSpPr>
          <p:cNvPr id="5" name="Fußzeilenplatzhalter 4"/>
          <p:cNvSpPr>
            <a:spLocks noGrp="1"/>
          </p:cNvSpPr>
          <p:nvPr>
            <p:ph type="ftr" sz="quarter" idx="11"/>
          </p:nvPr>
        </p:nvSpPr>
        <p:spPr>
          <a:xfrm>
            <a:off x="5175529" y="6364211"/>
            <a:ext cx="1822579" cy="365125"/>
          </a:xfrm>
        </p:spPr>
        <p:txBody>
          <a:bodyPr/>
          <a:lstStyle/>
          <a:p>
            <a:r>
              <a:rPr lang="de-DE" smtClean="0"/>
              <a:t>F2B Judging Recommendations 2021</a:t>
            </a:r>
            <a:endParaRPr lang="de-CH" dirty="0">
              <a:solidFill>
                <a:schemeClr val="tx1">
                  <a:lumMod val="50000"/>
                  <a:lumOff val="50000"/>
                </a:schemeClr>
              </a:solidFill>
            </a:endParaRPr>
          </a:p>
        </p:txBody>
      </p:sp>
      <p:sp>
        <p:nvSpPr>
          <p:cNvPr id="6" name="Foliennummernplatzhalter 5"/>
          <p:cNvSpPr>
            <a:spLocks noGrp="1"/>
          </p:cNvSpPr>
          <p:nvPr>
            <p:ph type="sldNum" sz="quarter" idx="12"/>
          </p:nvPr>
        </p:nvSpPr>
        <p:spPr>
          <a:xfrm>
            <a:off x="10903352" y="6356350"/>
            <a:ext cx="450448" cy="365125"/>
          </a:xfrm>
        </p:spPr>
        <p:txBody>
          <a:bodyPr/>
          <a:lstStyle/>
          <a:p>
            <a:fld id="{B4A00A18-D286-4678-8428-61D7CDEC32E1}" type="slidenum">
              <a:rPr lang="de-CH" smtClean="0">
                <a:solidFill>
                  <a:schemeClr val="tx1">
                    <a:lumMod val="50000"/>
                    <a:lumOff val="50000"/>
                  </a:schemeClr>
                </a:solidFill>
              </a:rPr>
              <a:t>48</a:t>
            </a:fld>
            <a:endParaRPr lang="de-CH" dirty="0">
              <a:solidFill>
                <a:schemeClr val="tx1">
                  <a:lumMod val="50000"/>
                  <a:lumOff val="50000"/>
                </a:schemeClr>
              </a:solidFill>
            </a:endParaRPr>
          </a:p>
        </p:txBody>
      </p:sp>
      <p:sp>
        <p:nvSpPr>
          <p:cNvPr id="11" name="Textfeld 10"/>
          <p:cNvSpPr txBox="1"/>
          <p:nvPr/>
        </p:nvSpPr>
        <p:spPr>
          <a:xfrm>
            <a:off x="9566786" y="163259"/>
            <a:ext cx="2625214" cy="830997"/>
          </a:xfrm>
          <a:prstGeom prst="rect">
            <a:avLst/>
          </a:prstGeom>
          <a:noFill/>
        </p:spPr>
        <p:txBody>
          <a:bodyPr wrap="square" rtlCol="0">
            <a:spAutoFit/>
          </a:bodyPr>
          <a:lstStyle/>
          <a:p>
            <a:pPr algn="ctr"/>
            <a:r>
              <a:rPr lang="en-US" sz="2400" b="1" dirty="0" smtClean="0"/>
              <a:t>4-Leaf Clover as seen by the judge </a:t>
            </a:r>
          </a:p>
        </p:txBody>
      </p:sp>
      <p:sp>
        <p:nvSpPr>
          <p:cNvPr id="9" name="Textfeld 8"/>
          <p:cNvSpPr txBox="1"/>
          <p:nvPr/>
        </p:nvSpPr>
        <p:spPr>
          <a:xfrm>
            <a:off x="4226694" y="1545682"/>
            <a:ext cx="1419225" cy="646331"/>
          </a:xfrm>
          <a:prstGeom prst="rect">
            <a:avLst/>
          </a:prstGeom>
          <a:noFill/>
        </p:spPr>
        <p:txBody>
          <a:bodyPr wrap="square" rtlCol="0">
            <a:spAutoFit/>
          </a:bodyPr>
          <a:lstStyle/>
          <a:p>
            <a:pPr algn="ctr"/>
            <a:r>
              <a:rPr lang="de-CH" dirty="0" smtClean="0"/>
              <a:t>45° Line angle</a:t>
            </a:r>
            <a:endParaRPr lang="de-CH" dirty="0"/>
          </a:p>
        </p:txBody>
      </p:sp>
      <p:sp>
        <p:nvSpPr>
          <p:cNvPr id="10" name="Textfeld 9"/>
          <p:cNvSpPr txBox="1"/>
          <p:nvPr/>
        </p:nvSpPr>
        <p:spPr>
          <a:xfrm>
            <a:off x="4663648" y="5940460"/>
            <a:ext cx="2908652" cy="369332"/>
          </a:xfrm>
          <a:prstGeom prst="rect">
            <a:avLst/>
          </a:prstGeom>
          <a:noFill/>
        </p:spPr>
        <p:txBody>
          <a:bodyPr wrap="square" rtlCol="0">
            <a:spAutoFit/>
          </a:bodyPr>
          <a:lstStyle/>
          <a:p>
            <a:pPr algn="ctr"/>
            <a:r>
              <a:rPr lang="de-CH" dirty="0" err="1" smtClean="0"/>
              <a:t>Centerline</a:t>
            </a:r>
            <a:endParaRPr lang="de-CH" dirty="0"/>
          </a:p>
        </p:txBody>
      </p:sp>
      <p:sp>
        <p:nvSpPr>
          <p:cNvPr id="2" name="Pfeil nach unten 1"/>
          <p:cNvSpPr/>
          <p:nvPr/>
        </p:nvSpPr>
        <p:spPr>
          <a:xfrm rot="18407070">
            <a:off x="5503226" y="1849710"/>
            <a:ext cx="365760" cy="918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8" name="Gruppieren 7">
            <a:extLst>
              <a:ext uri="{FF2B5EF4-FFF2-40B4-BE49-F238E27FC236}">
                <a16:creationId xmlns="" xmlns:a16="http://schemas.microsoft.com/office/drawing/2014/main" id="{02A4157B-DD1C-4416-9156-6AD4A47801AB}"/>
              </a:ext>
            </a:extLst>
          </p:cNvPr>
          <p:cNvGrpSpPr/>
          <p:nvPr/>
        </p:nvGrpSpPr>
        <p:grpSpPr>
          <a:xfrm>
            <a:off x="1553378" y="624924"/>
            <a:ext cx="9066882" cy="8542237"/>
            <a:chOff x="1553378" y="624924"/>
            <a:chExt cx="9066882" cy="8542237"/>
          </a:xfrm>
        </p:grpSpPr>
        <p:cxnSp>
          <p:nvCxnSpPr>
            <p:cNvPr id="14" name="Gerader Verbinder 13">
              <a:extLst>
                <a:ext uri="{FF2B5EF4-FFF2-40B4-BE49-F238E27FC236}">
                  <a16:creationId xmlns="" xmlns:a16="http://schemas.microsoft.com/office/drawing/2014/main" id="{17E3B70F-13AE-487F-B422-16B167255BF5}"/>
                </a:ext>
              </a:extLst>
            </p:cNvPr>
            <p:cNvCxnSpPr/>
            <p:nvPr/>
          </p:nvCxnSpPr>
          <p:spPr>
            <a:xfrm>
              <a:off x="1553378" y="4935313"/>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 xmlns:a16="http://schemas.microsoft.com/office/drawing/2014/main" id="{25B98F02-5CB0-4271-B1DF-437FDADCE7C7}"/>
                </a:ext>
              </a:extLst>
            </p:cNvPr>
            <p:cNvCxnSpPr>
              <a:cxnSpLocks/>
            </p:cNvCxnSpPr>
            <p:nvPr/>
          </p:nvCxnSpPr>
          <p:spPr>
            <a:xfrm>
              <a:off x="6110999" y="624924"/>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3" name="Bogen 2">
              <a:extLst>
                <a:ext uri="{FF2B5EF4-FFF2-40B4-BE49-F238E27FC236}">
                  <a16:creationId xmlns="" xmlns:a16="http://schemas.microsoft.com/office/drawing/2014/main" id="{19733964-A9C7-4A16-A851-19B00FAFF973}"/>
                </a:ext>
              </a:extLst>
            </p:cNvPr>
            <p:cNvSpPr/>
            <p:nvPr/>
          </p:nvSpPr>
          <p:spPr>
            <a:xfrm>
              <a:off x="1851949" y="857694"/>
              <a:ext cx="8495817" cy="8309467"/>
            </a:xfrm>
            <a:prstGeom prst="arc">
              <a:avLst>
                <a:gd name="adj1" fmla="val 10846228"/>
                <a:gd name="adj2" fmla="val 2157611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grpSp>
        <p:nvGrpSpPr>
          <p:cNvPr id="18" name="Gruppieren 17">
            <a:extLst>
              <a:ext uri="{FF2B5EF4-FFF2-40B4-BE49-F238E27FC236}">
                <a16:creationId xmlns="" xmlns:a16="http://schemas.microsoft.com/office/drawing/2014/main" id="{F9F393E0-71C9-49D6-BF3F-3C6F0E742A08}"/>
              </a:ext>
            </a:extLst>
          </p:cNvPr>
          <p:cNvGrpSpPr/>
          <p:nvPr/>
        </p:nvGrpSpPr>
        <p:grpSpPr>
          <a:xfrm>
            <a:off x="792535" y="1288934"/>
            <a:ext cx="2698340" cy="374220"/>
            <a:chOff x="1160081" y="1046800"/>
            <a:chExt cx="2698340" cy="374220"/>
          </a:xfrm>
        </p:grpSpPr>
        <p:sp>
          <p:nvSpPr>
            <p:cNvPr id="20" name="Rechteck 19">
              <a:extLst>
                <a:ext uri="{FF2B5EF4-FFF2-40B4-BE49-F238E27FC236}">
                  <a16:creationId xmlns="" xmlns:a16="http://schemas.microsoft.com/office/drawing/2014/main" id="{0BBF8C7B-E450-4DAC-B90F-DFD917AC8F33}"/>
                </a:ext>
              </a:extLst>
            </p:cNvPr>
            <p:cNvSpPr/>
            <p:nvPr/>
          </p:nvSpPr>
          <p:spPr>
            <a:xfrm>
              <a:off x="1160081" y="1046800"/>
              <a:ext cx="1929631" cy="369332"/>
            </a:xfrm>
            <a:prstGeom prst="rect">
              <a:avLst/>
            </a:prstGeom>
          </p:spPr>
          <p:txBody>
            <a:bodyPr wrap="none">
              <a:spAutoFit/>
            </a:bodyPr>
            <a:lstStyle/>
            <a:p>
              <a:r>
                <a:rPr lang="de-CH" dirty="0"/>
                <a:t>90° </a:t>
              </a:r>
              <a:r>
                <a:rPr lang="de-CH" dirty="0" err="1"/>
                <a:t>Wingover</a:t>
              </a:r>
              <a:r>
                <a:rPr lang="de-CH" dirty="0"/>
                <a:t> </a:t>
              </a:r>
              <a:r>
                <a:rPr lang="de-CH" dirty="0" smtClean="0"/>
                <a:t>Path</a:t>
              </a:r>
              <a:endParaRPr lang="de-CH" dirty="0"/>
            </a:p>
          </p:txBody>
        </p:sp>
        <p:cxnSp>
          <p:nvCxnSpPr>
            <p:cNvPr id="21" name="Gerade Verbindung mit Pfeil 20">
              <a:extLst>
                <a:ext uri="{FF2B5EF4-FFF2-40B4-BE49-F238E27FC236}">
                  <a16:creationId xmlns="" xmlns:a16="http://schemas.microsoft.com/office/drawing/2014/main" id="{E0E6BC7D-6D45-4381-B01C-F56DC0B8A40D}"/>
                </a:ext>
              </a:extLst>
            </p:cNvPr>
            <p:cNvCxnSpPr>
              <a:cxnSpLocks/>
            </p:cNvCxnSpPr>
            <p:nvPr/>
          </p:nvCxnSpPr>
          <p:spPr>
            <a:xfrm>
              <a:off x="3362649" y="1246907"/>
              <a:ext cx="495772" cy="174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feld 18"/>
          <p:cNvSpPr txBox="1"/>
          <p:nvPr/>
        </p:nvSpPr>
        <p:spPr>
          <a:xfrm>
            <a:off x="6232671" y="1722862"/>
            <a:ext cx="1944460" cy="646331"/>
          </a:xfrm>
          <a:prstGeom prst="rect">
            <a:avLst/>
          </a:prstGeom>
          <a:noFill/>
        </p:spPr>
        <p:txBody>
          <a:bodyPr wrap="square" rtlCol="0">
            <a:spAutoFit/>
          </a:bodyPr>
          <a:lstStyle/>
          <a:p>
            <a:pPr algn="ctr"/>
            <a:r>
              <a:rPr lang="de-CH" dirty="0" smtClean="0"/>
              <a:t>Line angle </a:t>
            </a:r>
            <a:r>
              <a:rPr lang="de-CH" dirty="0" err="1" smtClean="0"/>
              <a:t>approx</a:t>
            </a:r>
            <a:r>
              <a:rPr lang="de-CH" dirty="0" smtClean="0"/>
              <a:t>. 42°</a:t>
            </a:r>
            <a:endParaRPr lang="de-CH" dirty="0"/>
          </a:p>
        </p:txBody>
      </p:sp>
      <p:sp>
        <p:nvSpPr>
          <p:cNvPr id="22" name="Pfeil nach unten 21"/>
          <p:cNvSpPr/>
          <p:nvPr/>
        </p:nvSpPr>
        <p:spPr>
          <a:xfrm rot="1077650">
            <a:off x="7201435" y="2164768"/>
            <a:ext cx="365760" cy="593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386923995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89" name="Gerader Verbinder 88"/>
          <p:cNvCxnSpPr/>
          <p:nvPr/>
        </p:nvCxnSpPr>
        <p:spPr>
          <a:xfrm flipV="1">
            <a:off x="5194132" y="5432069"/>
            <a:ext cx="3248309" cy="2172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49</a:t>
            </a:fld>
            <a:endParaRPr lang="de-CH" dirty="0"/>
          </a:p>
        </p:txBody>
      </p:sp>
      <p:cxnSp>
        <p:nvCxnSpPr>
          <p:cNvPr id="20" name="Gerader Verbinder 19"/>
          <p:cNvCxnSpPr/>
          <p:nvPr/>
        </p:nvCxnSpPr>
        <p:spPr>
          <a:xfrm>
            <a:off x="1059068" y="6181336"/>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4.2.15.16  Four-leaf clover manoeuvre</a:t>
            </a:r>
            <a:endParaRPr lang="de-CH" sz="1000" dirty="0">
              <a:latin typeface="Arial Black" panose="020B0A04020102020204" pitchFamily="34" charset="0"/>
            </a:endParaRPr>
          </a:p>
        </p:txBody>
      </p:sp>
      <p:cxnSp>
        <p:nvCxnSpPr>
          <p:cNvPr id="11" name="Gerader Verbinder 10"/>
          <p:cNvCxnSpPr/>
          <p:nvPr/>
        </p:nvCxnSpPr>
        <p:spPr>
          <a:xfrm>
            <a:off x="6159021" y="968696"/>
            <a:ext cx="24296" cy="475679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7213840" y="3393376"/>
            <a:ext cx="2215784" cy="14821"/>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271048" y="5282326"/>
            <a:ext cx="1175999" cy="307777"/>
          </a:xfrm>
          <a:prstGeom prst="rect">
            <a:avLst/>
          </a:prstGeom>
          <a:noFill/>
        </p:spPr>
        <p:txBody>
          <a:bodyPr wrap="square" rtlCol="0">
            <a:spAutoFit/>
          </a:bodyPr>
          <a:lstStyle/>
          <a:p>
            <a:pPr algn="ctr"/>
            <a:r>
              <a:rPr lang="de-CH" sz="1400" b="1" dirty="0" smtClean="0">
                <a:latin typeface="Arial" panose="020B0604020202020204" pitchFamily="34" charset="0"/>
                <a:cs typeface="Arial" panose="020B0604020202020204" pitchFamily="34" charset="0"/>
              </a:rPr>
              <a:t>1.5 </a:t>
            </a:r>
            <a:r>
              <a:rPr lang="de-CH" sz="1400" b="1" dirty="0">
                <a:latin typeface="Arial" panose="020B0604020202020204" pitchFamily="34" charset="0"/>
                <a:cs typeface="Arial" panose="020B0604020202020204" pitchFamily="34" charset="0"/>
              </a:rPr>
              <a:t>m</a:t>
            </a:r>
          </a:p>
        </p:txBody>
      </p:sp>
      <p:sp>
        <p:nvSpPr>
          <p:cNvPr id="55" name="Textfeld 54"/>
          <p:cNvSpPr txBox="1"/>
          <p:nvPr/>
        </p:nvSpPr>
        <p:spPr>
          <a:xfrm>
            <a:off x="2989543" y="3064805"/>
            <a:ext cx="1152551" cy="307777"/>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max. 45°</a:t>
            </a:r>
          </a:p>
        </p:txBody>
      </p:sp>
      <p:grpSp>
        <p:nvGrpSpPr>
          <p:cNvPr id="4" name="Gruppieren 3">
            <a:extLst>
              <a:ext uri="{FF2B5EF4-FFF2-40B4-BE49-F238E27FC236}">
                <a16:creationId xmlns="" xmlns:a16="http://schemas.microsoft.com/office/drawing/2014/main" id="{4309AF66-C985-43D7-9A50-F08C9CC10D29}"/>
              </a:ext>
            </a:extLst>
          </p:cNvPr>
          <p:cNvGrpSpPr/>
          <p:nvPr/>
        </p:nvGrpSpPr>
        <p:grpSpPr>
          <a:xfrm>
            <a:off x="1314982" y="1423182"/>
            <a:ext cx="1257542" cy="461665"/>
            <a:chOff x="925948" y="720315"/>
            <a:chExt cx="1546097" cy="461665"/>
          </a:xfrm>
        </p:grpSpPr>
        <p:cxnSp>
          <p:nvCxnSpPr>
            <p:cNvPr id="39" name="Gerader Verbinder 38"/>
            <p:cNvCxnSpPr/>
            <p:nvPr/>
          </p:nvCxnSpPr>
          <p:spPr>
            <a:xfrm>
              <a:off x="1781880" y="1073544"/>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71603"/>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925948" y="720315"/>
              <a:ext cx="950480"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grpSp>
      <p:sp>
        <p:nvSpPr>
          <p:cNvPr id="67" name="Pfeil nach rechts 66"/>
          <p:cNvSpPr/>
          <p:nvPr/>
        </p:nvSpPr>
        <p:spPr>
          <a:xfrm flipH="1">
            <a:off x="8996235" y="322348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0" name="Gerader Verbinder 69"/>
          <p:cNvCxnSpPr/>
          <p:nvPr/>
        </p:nvCxnSpPr>
        <p:spPr>
          <a:xfrm flipH="1" flipV="1">
            <a:off x="5326367" y="1435228"/>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039479" y="1310779"/>
            <a:ext cx="1913512"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90° Wingover Linie</a:t>
            </a:r>
          </a:p>
        </p:txBody>
      </p:sp>
      <p:sp>
        <p:nvSpPr>
          <p:cNvPr id="19" name="Bogen 18"/>
          <p:cNvSpPr/>
          <p:nvPr/>
        </p:nvSpPr>
        <p:spPr>
          <a:xfrm rot="16200000">
            <a:off x="6140924" y="1735755"/>
            <a:ext cx="1823152" cy="1776272"/>
          </a:xfrm>
          <a:prstGeom prst="arc">
            <a:avLst>
              <a:gd name="adj1" fmla="val 16200000"/>
              <a:gd name="adj2" fmla="val 11651253"/>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4" name="Gerader Verbinder 73"/>
          <p:cNvCxnSpPr>
            <a:stCxn id="78" idx="0"/>
          </p:cNvCxnSpPr>
          <p:nvPr/>
        </p:nvCxnSpPr>
        <p:spPr>
          <a:xfrm>
            <a:off x="5654216" y="3153144"/>
            <a:ext cx="1205005" cy="35937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8" name="Bogen 77"/>
          <p:cNvSpPr/>
          <p:nvPr/>
        </p:nvSpPr>
        <p:spPr>
          <a:xfrm rot="17168866" flipH="1">
            <a:off x="4203790" y="3068682"/>
            <a:ext cx="2297102" cy="2385286"/>
          </a:xfrm>
          <a:prstGeom prst="arc">
            <a:avLst>
              <a:gd name="adj1" fmla="val 10854586"/>
              <a:gd name="adj2" fmla="val 631382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1" name="Bogen 90"/>
          <p:cNvSpPr/>
          <p:nvPr/>
        </p:nvSpPr>
        <p:spPr>
          <a:xfrm rot="363205" flipH="1">
            <a:off x="4365363" y="1356092"/>
            <a:ext cx="2176010" cy="2300526"/>
          </a:xfrm>
          <a:prstGeom prst="arc">
            <a:avLst>
              <a:gd name="adj1" fmla="val 11129041"/>
              <a:gd name="adj2" fmla="val 686255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64" name="Pfeil nach rechts 63"/>
          <p:cNvSpPr/>
          <p:nvPr/>
        </p:nvSpPr>
        <p:spPr>
          <a:xfrm rot="5400000" flipH="1">
            <a:off x="5942103" y="59304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p:cNvGrpSpPr/>
          <p:nvPr/>
        </p:nvGrpSpPr>
        <p:grpSpPr>
          <a:xfrm>
            <a:off x="4191566" y="1433686"/>
            <a:ext cx="3974474" cy="3987886"/>
            <a:chOff x="4191566" y="1433686"/>
            <a:chExt cx="3974474" cy="3987886"/>
          </a:xfrm>
        </p:grpSpPr>
        <p:sp>
          <p:nvSpPr>
            <p:cNvPr id="16" name="Ellipse 15"/>
            <p:cNvSpPr/>
            <p:nvPr/>
          </p:nvSpPr>
          <p:spPr>
            <a:xfrm>
              <a:off x="4191566" y="143368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8" name="Ellipse 67"/>
            <p:cNvSpPr/>
            <p:nvPr/>
          </p:nvSpPr>
          <p:spPr>
            <a:xfrm>
              <a:off x="4194474" y="3422217"/>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5" name="Ellipse 64"/>
            <p:cNvSpPr/>
            <p:nvPr/>
          </p:nvSpPr>
          <p:spPr>
            <a:xfrm>
              <a:off x="6182495" y="144016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6" name="Ellipse 65"/>
            <p:cNvSpPr/>
            <p:nvPr/>
          </p:nvSpPr>
          <p:spPr>
            <a:xfrm>
              <a:off x="6180159" y="3438027"/>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cxnSp>
        <p:nvCxnSpPr>
          <p:cNvPr id="73" name="Gerader Verbinder 72"/>
          <p:cNvCxnSpPr>
            <a:stCxn id="78" idx="2"/>
          </p:cNvCxnSpPr>
          <p:nvPr/>
        </p:nvCxnSpPr>
        <p:spPr>
          <a:xfrm flipV="1">
            <a:off x="6541624" y="2425458"/>
            <a:ext cx="0" cy="185490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a:stCxn id="99" idx="0"/>
            <a:endCxn id="91" idx="2"/>
          </p:cNvCxnSpPr>
          <p:nvPr/>
        </p:nvCxnSpPr>
        <p:spPr>
          <a:xfrm flipH="1">
            <a:off x="5811399" y="3131243"/>
            <a:ext cx="1382303" cy="45627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9" name="Bogen 98"/>
          <p:cNvSpPr/>
          <p:nvPr/>
        </p:nvSpPr>
        <p:spPr>
          <a:xfrm rot="16200000">
            <a:off x="6479178" y="3126667"/>
            <a:ext cx="2108265" cy="1990936"/>
          </a:xfrm>
          <a:prstGeom prst="arc">
            <a:avLst>
              <a:gd name="adj1" fmla="val 20464912"/>
              <a:gd name="adj2" fmla="val 1629171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nvGrpSpPr>
          <p:cNvPr id="10" name="Gruppieren 9"/>
          <p:cNvGrpSpPr/>
          <p:nvPr/>
        </p:nvGrpSpPr>
        <p:grpSpPr>
          <a:xfrm>
            <a:off x="5528063" y="5215728"/>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63402"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74423"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Ellipse 43"/>
          <p:cNvSpPr/>
          <p:nvPr/>
        </p:nvSpPr>
        <p:spPr>
          <a:xfrm>
            <a:off x="6023704" y="2503866"/>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07" name="Gerader Verbinder 106"/>
          <p:cNvCxnSpPr/>
          <p:nvPr/>
        </p:nvCxnSpPr>
        <p:spPr>
          <a:xfrm flipV="1">
            <a:off x="6537842" y="1440166"/>
            <a:ext cx="0" cy="132689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8" name="Ellipse 107"/>
          <p:cNvSpPr/>
          <p:nvPr/>
        </p:nvSpPr>
        <p:spPr>
          <a:xfrm>
            <a:off x="5997557" y="1207048"/>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0" name="Textfeld 89"/>
          <p:cNvSpPr txBox="1"/>
          <p:nvPr/>
        </p:nvSpPr>
        <p:spPr>
          <a:xfrm>
            <a:off x="9305562" y="3232410"/>
            <a:ext cx="1327603" cy="307777"/>
          </a:xfrm>
          <a:prstGeom prst="rect">
            <a:avLst/>
          </a:prstGeom>
          <a:noFill/>
        </p:spPr>
        <p:txBody>
          <a:bodyPr wrap="square" rtlCol="0">
            <a:spAutoFit/>
          </a:bodyPr>
          <a:lstStyle/>
          <a:p>
            <a:pPr algn="ctr"/>
            <a:r>
              <a:rPr lang="de-CH" sz="1400" b="1" dirty="0" err="1" smtClean="0">
                <a:latin typeface="Arial" panose="020B0604020202020204" pitchFamily="34" charset="0"/>
                <a:cs typeface="Arial" panose="020B0604020202020204" pitchFamily="34" charset="0"/>
              </a:rPr>
              <a:t>approx</a:t>
            </a:r>
            <a:r>
              <a:rPr lang="de-CH" sz="1400" b="1" dirty="0" smtClean="0">
                <a:latin typeface="Arial" panose="020B0604020202020204" pitchFamily="34" charset="0"/>
                <a:cs typeface="Arial" panose="020B0604020202020204" pitchFamily="34" charset="0"/>
              </a:rPr>
              <a:t>. 42°</a:t>
            </a:r>
            <a:endParaRPr lang="de-CH" sz="1400" b="1" dirty="0">
              <a:latin typeface="Arial" panose="020B0604020202020204" pitchFamily="34" charset="0"/>
              <a:cs typeface="Arial" panose="020B0604020202020204" pitchFamily="34" charset="0"/>
            </a:endParaRPr>
          </a:p>
        </p:txBody>
      </p:sp>
      <p:sp>
        <p:nvSpPr>
          <p:cNvPr id="77" name="Pfeil nach rechts 76"/>
          <p:cNvSpPr/>
          <p:nvPr/>
        </p:nvSpPr>
        <p:spPr>
          <a:xfrm flipH="1">
            <a:off x="9192175" y="5276403"/>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00" name="Gerader Verbinder 99"/>
          <p:cNvCxnSpPr/>
          <p:nvPr/>
        </p:nvCxnSpPr>
        <p:spPr>
          <a:xfrm flipV="1">
            <a:off x="4000986" y="3142706"/>
            <a:ext cx="2215784" cy="14821"/>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Sprechblase: rechteckig 71">
            <a:extLst>
              <a:ext uri="{FF2B5EF4-FFF2-40B4-BE49-F238E27FC236}">
                <a16:creationId xmlns="" xmlns:a16="http://schemas.microsoft.com/office/drawing/2014/main" id="{A82D03BC-C428-452D-94F2-7739A4952B67}"/>
              </a:ext>
            </a:extLst>
          </p:cNvPr>
          <p:cNvSpPr/>
          <p:nvPr/>
        </p:nvSpPr>
        <p:spPr>
          <a:xfrm>
            <a:off x="9192175" y="3868097"/>
            <a:ext cx="720000" cy="360000"/>
          </a:xfrm>
          <a:prstGeom prst="wedgeRectCallout">
            <a:avLst>
              <a:gd name="adj1" fmla="val -134858"/>
              <a:gd name="adj2" fmla="val 2192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displaced</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5" name="Sprechblase: rechteckig 74">
            <a:extLst>
              <a:ext uri="{FF2B5EF4-FFF2-40B4-BE49-F238E27FC236}">
                <a16:creationId xmlns="" xmlns:a16="http://schemas.microsoft.com/office/drawing/2014/main" id="{4EB01332-8C3E-40BE-971A-7E2849C063B4}"/>
              </a:ext>
            </a:extLst>
          </p:cNvPr>
          <p:cNvSpPr/>
          <p:nvPr/>
        </p:nvSpPr>
        <p:spPr>
          <a:xfrm>
            <a:off x="7781635" y="5631497"/>
            <a:ext cx="720000" cy="360000"/>
          </a:xfrm>
          <a:prstGeom prst="wedgeRectCallout">
            <a:avLst>
              <a:gd name="adj1" fmla="val -54478"/>
              <a:gd name="adj2" fmla="val -17420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6" name="Sprechblase: rechteckig 75">
            <a:extLst>
              <a:ext uri="{FF2B5EF4-FFF2-40B4-BE49-F238E27FC236}">
                <a16:creationId xmlns="" xmlns:a16="http://schemas.microsoft.com/office/drawing/2014/main" id="{5A1ED79F-177B-4E76-B39B-CE10C78F61C4}"/>
              </a:ext>
            </a:extLst>
          </p:cNvPr>
          <p:cNvSpPr/>
          <p:nvPr/>
        </p:nvSpPr>
        <p:spPr>
          <a:xfrm>
            <a:off x="4777517" y="4218840"/>
            <a:ext cx="720000" cy="360000"/>
          </a:xfrm>
          <a:prstGeom prst="wedgeRectCallout">
            <a:avLst>
              <a:gd name="adj1" fmla="val 19471"/>
              <a:gd name="adj2" fmla="val -15812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low</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9" name="Sprechblase: rechteckig 78">
            <a:extLst>
              <a:ext uri="{FF2B5EF4-FFF2-40B4-BE49-F238E27FC236}">
                <a16:creationId xmlns="" xmlns:a16="http://schemas.microsoft.com/office/drawing/2014/main" id="{5D919FFD-7887-42FA-836C-2A7D5BF143CF}"/>
              </a:ext>
            </a:extLst>
          </p:cNvPr>
          <p:cNvSpPr/>
          <p:nvPr/>
        </p:nvSpPr>
        <p:spPr>
          <a:xfrm>
            <a:off x="6974934" y="2575004"/>
            <a:ext cx="720000" cy="360000"/>
          </a:xfrm>
          <a:prstGeom prst="wedgeRectCallout">
            <a:avLst>
              <a:gd name="adj1" fmla="val -104314"/>
              <a:gd name="adj2" fmla="val 2835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displaced</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0" name="Sprechblase: rechteckig 79">
            <a:extLst>
              <a:ext uri="{FF2B5EF4-FFF2-40B4-BE49-F238E27FC236}">
                <a16:creationId xmlns="" xmlns:a16="http://schemas.microsoft.com/office/drawing/2014/main" id="{6C99FC33-1654-4C80-B774-F9FF5B4D03AC}"/>
              </a:ext>
            </a:extLst>
          </p:cNvPr>
          <p:cNvSpPr/>
          <p:nvPr/>
        </p:nvSpPr>
        <p:spPr>
          <a:xfrm>
            <a:off x="8356916" y="1803279"/>
            <a:ext cx="720000" cy="360000"/>
          </a:xfrm>
          <a:prstGeom prst="wedgeRectCallout">
            <a:avLst>
              <a:gd name="adj1" fmla="val -220060"/>
              <a:gd name="adj2" fmla="val -7774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low</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59" name="Sprechblase: rechteckig 79">
            <a:extLst>
              <a:ext uri="{FF2B5EF4-FFF2-40B4-BE49-F238E27FC236}">
                <a16:creationId xmlns="" xmlns:a16="http://schemas.microsoft.com/office/drawing/2014/main" id="{6C99FC33-1654-4C80-B774-F9FF5B4D03AC}"/>
              </a:ext>
            </a:extLst>
          </p:cNvPr>
          <p:cNvSpPr/>
          <p:nvPr/>
        </p:nvSpPr>
        <p:spPr>
          <a:xfrm>
            <a:off x="4372070" y="2153213"/>
            <a:ext cx="1350949" cy="549076"/>
          </a:xfrm>
          <a:prstGeom prst="wedgeRectCallout">
            <a:avLst>
              <a:gd name="adj1" fmla="val 82070"/>
              <a:gd name="adj2" fmla="val 13820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Connecting</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lines</a:t>
            </a:r>
            <a:r>
              <a:rPr lang="de-CH" sz="1000" dirty="0" smtClean="0">
                <a:solidFill>
                  <a:schemeClr val="tx1"/>
                </a:solidFill>
                <a:latin typeface="Arial" panose="020B0604020202020204" pitchFamily="34" charset="0"/>
                <a:cs typeface="Arial" panose="020B0604020202020204" pitchFamily="34" charset="0"/>
              </a:rPr>
              <a:t> not </a:t>
            </a:r>
            <a:r>
              <a:rPr lang="de-CH" sz="1000" dirty="0" err="1" smtClean="0">
                <a:solidFill>
                  <a:schemeClr val="tx1"/>
                </a:solidFill>
                <a:latin typeface="Arial" panose="020B0604020202020204" pitchFamily="34" charset="0"/>
                <a:cs typeface="Arial" panose="020B0604020202020204" pitchFamily="34" charset="0"/>
              </a:rPr>
              <a:t>along</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great</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circle</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90435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ppt_x"/>
                                          </p:val>
                                        </p:tav>
                                        <p:tav tm="100000">
                                          <p:val>
                                            <p:strVal val="#ppt_x"/>
                                          </p:val>
                                        </p:tav>
                                      </p:tavLst>
                                    </p:anim>
                                    <p:anim calcmode="lin" valueType="num">
                                      <p:cBhvr additive="base">
                                        <p:cTn id="32"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wipe(down)">
                                      <p:cBhvr>
                                        <p:cTn id="3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8" grpId="0" animBg="1"/>
      <p:bldP spid="91" grpId="0" animBg="1"/>
      <p:bldP spid="64" grpId="0" animBg="1"/>
      <p:bldP spid="99" grpId="0" animBg="1"/>
      <p:bldP spid="10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000" b="-49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323683" y="304800"/>
            <a:ext cx="5769579" cy="478972"/>
          </a:xfrm>
        </p:spPr>
        <p:txBody>
          <a:bodyPr>
            <a:noAutofit/>
          </a:bodyPr>
          <a:lstStyle/>
          <a:p>
            <a:pPr algn="l"/>
            <a:r>
              <a:rPr lang="de-CH" altLang="zh-CN" sz="3600" dirty="0"/>
              <a:t/>
            </a:r>
            <a:br>
              <a:rPr lang="de-CH" altLang="zh-CN" sz="3600" dirty="0"/>
            </a:br>
            <a:r>
              <a:rPr lang="de-CH" altLang="zh-CN" sz="3600" dirty="0"/>
              <a:t/>
            </a:r>
            <a:br>
              <a:rPr lang="de-CH" altLang="zh-CN" sz="3600" dirty="0"/>
            </a:br>
            <a:r>
              <a:rPr lang="de-CH" altLang="zh-CN" sz="3200" b="1" dirty="0" smtClean="0"/>
              <a:t>2</a:t>
            </a:r>
            <a:r>
              <a:rPr lang="de-CH" altLang="zh-CN" sz="3200" b="1" dirty="0"/>
              <a:t>. </a:t>
            </a:r>
            <a:r>
              <a:rPr lang="de-CH" sz="3200" b="1" dirty="0" err="1" smtClean="0"/>
              <a:t>Manoeuvres</a:t>
            </a:r>
            <a:r>
              <a:rPr lang="de-CH" sz="3200" b="1" dirty="0" smtClean="0"/>
              <a:t> </a:t>
            </a:r>
            <a:r>
              <a:rPr lang="de-CH" sz="3200" b="1" dirty="0" err="1"/>
              <a:t>and</a:t>
            </a:r>
            <a:r>
              <a:rPr lang="de-CH" sz="3200" b="1" dirty="0"/>
              <a:t> </a:t>
            </a:r>
            <a:r>
              <a:rPr lang="de-CH" sz="3200" b="1" dirty="0" smtClean="0"/>
              <a:t>Critical Points</a:t>
            </a:r>
            <a:endParaRPr lang="de-CH" sz="3200" b="1" dirty="0">
              <a:latin typeface="SimSun" panose="02010600030101010101" pitchFamily="2" charset="-122"/>
              <a:ea typeface="SimSun" panose="02010600030101010101" pitchFamily="2" charset="-122"/>
            </a:endParaRPr>
          </a:p>
        </p:txBody>
      </p:sp>
      <p:sp>
        <p:nvSpPr>
          <p:cNvPr id="3" name="Untertitel 2"/>
          <p:cNvSpPr>
            <a:spLocks noGrp="1"/>
          </p:cNvSpPr>
          <p:nvPr>
            <p:ph type="subTitle" idx="1"/>
          </p:nvPr>
        </p:nvSpPr>
        <p:spPr>
          <a:xfrm>
            <a:off x="1210201" y="5400954"/>
            <a:ext cx="9499994" cy="864870"/>
          </a:xfrm>
        </p:spPr>
        <p:txBody>
          <a:bodyPr>
            <a:normAutofit fontScale="25000" lnSpcReduction="20000"/>
          </a:bodyPr>
          <a:lstStyle/>
          <a:p>
            <a:pPr algn="l" hangingPunct="0">
              <a:lnSpc>
                <a:spcPct val="170000"/>
              </a:lnSpc>
              <a:spcBef>
                <a:spcPts val="0"/>
              </a:spcBef>
            </a:pPr>
            <a:r>
              <a:rPr lang="en-GB" sz="9600" dirty="0"/>
              <a:t>Class F2B  -  CL Aerobatics  and Annex 4 </a:t>
            </a:r>
            <a:r>
              <a:rPr lang="en-GB" sz="9600" dirty="0" smtClean="0"/>
              <a:t>j </a:t>
            </a:r>
            <a:r>
              <a:rPr lang="en-GB" sz="9600" dirty="0"/>
              <a:t>– Class F2B </a:t>
            </a:r>
            <a:r>
              <a:rPr lang="en-GB" sz="9600" dirty="0" smtClean="0"/>
              <a:t>Manoeuver </a:t>
            </a:r>
            <a:r>
              <a:rPr lang="en-GB" sz="9600" dirty="0"/>
              <a:t>Diagrams</a:t>
            </a:r>
          </a:p>
          <a:p>
            <a:pPr algn="l" hangingPunct="0">
              <a:lnSpc>
                <a:spcPct val="170000"/>
              </a:lnSpc>
              <a:spcBef>
                <a:spcPts val="0"/>
              </a:spcBef>
            </a:pPr>
            <a:endParaRPr lang="de-CH" sz="9600" b="1" dirty="0"/>
          </a:p>
          <a:p>
            <a:endParaRPr lang="de-CH" dirty="0"/>
          </a:p>
        </p:txBody>
      </p:sp>
      <p:sp>
        <p:nvSpPr>
          <p:cNvPr id="4" name="Datumsplatzhalter 3"/>
          <p:cNvSpPr>
            <a:spLocks noGrp="1"/>
          </p:cNvSpPr>
          <p:nvPr>
            <p:ph type="dt" sz="half" idx="10"/>
          </p:nvPr>
        </p:nvSpPr>
        <p:spPr>
          <a:xfrm>
            <a:off x="863097" y="6356350"/>
            <a:ext cx="2743200" cy="365125"/>
          </a:xfrm>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a:t>
            </a:fld>
            <a:endParaRPr lang="de-CH" dirty="0"/>
          </a:p>
        </p:txBody>
      </p:sp>
    </p:spTree>
    <p:extLst>
      <p:ext uri="{BB962C8B-B14F-4D97-AF65-F5344CB8AC3E}">
        <p14:creationId xmlns:p14="http://schemas.microsoft.com/office/powerpoint/2010/main" val="168152821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3" name="Gerader Verbinder 72"/>
          <p:cNvCxnSpPr/>
          <p:nvPr/>
        </p:nvCxnSpPr>
        <p:spPr>
          <a:xfrm flipH="1" flipV="1">
            <a:off x="2407792" y="3385391"/>
            <a:ext cx="7564344" cy="56085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V="1">
            <a:off x="2407792" y="3143664"/>
            <a:ext cx="3735488" cy="23394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020335" cy="338554"/>
          </a:xfrm>
          <a:prstGeom prst="rect">
            <a:avLst/>
          </a:prstGeom>
          <a:noFill/>
        </p:spPr>
        <p:txBody>
          <a:bodyPr wrap="square" rtlCol="0">
            <a:spAutoFit/>
          </a:bodyPr>
          <a:lstStyle/>
          <a:p>
            <a:r>
              <a:rPr lang="de-CH" sz="1600" dirty="0">
                <a:latin typeface="Arial Black" panose="020B0A04020102020204" pitchFamily="34" charset="0"/>
              </a:rPr>
              <a:t>4.2.15.17  Landing Manoeuvre</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50</a:t>
            </a:fld>
            <a:endParaRPr lang="de-CH" dirty="0"/>
          </a:p>
        </p:txBody>
      </p:sp>
      <p:cxnSp>
        <p:nvCxnSpPr>
          <p:cNvPr id="11" name="Gerader Verbinder 10"/>
          <p:cNvCxnSpPr/>
          <p:nvPr/>
        </p:nvCxnSpPr>
        <p:spPr>
          <a:xfrm>
            <a:off x="6154766" y="2392326"/>
            <a:ext cx="0" cy="2191784"/>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1053375" y="4387193"/>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2476919" y="3142832"/>
            <a:ext cx="3686538" cy="42888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H="1">
            <a:off x="4685825" y="4337904"/>
            <a:ext cx="152770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6297847" y="3126901"/>
            <a:ext cx="1239640" cy="10943"/>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7463964" y="2950862"/>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grpSp>
        <p:nvGrpSpPr>
          <p:cNvPr id="40" name="Gruppieren 39"/>
          <p:cNvGrpSpPr/>
          <p:nvPr/>
        </p:nvGrpSpPr>
        <p:grpSpPr>
          <a:xfrm>
            <a:off x="1260000" y="1440000"/>
            <a:ext cx="1304328" cy="461665"/>
            <a:chOff x="863809" y="1171464"/>
            <a:chExt cx="1493987" cy="461665"/>
          </a:xfrm>
        </p:grpSpPr>
        <p:cxnSp>
          <p:nvCxnSpPr>
            <p:cNvPr id="72" name="Gerader Verbinder 7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863809" y="1171464"/>
              <a:ext cx="1008458" cy="461665"/>
            </a:xfrm>
            <a:prstGeom prst="rect">
              <a:avLst/>
            </a:prstGeom>
            <a:noFill/>
          </p:spPr>
          <p:txBody>
            <a:bodyPr wrap="square" rtlCol="0">
              <a:spAutoFit/>
            </a:bodyPr>
            <a:lstStyle/>
            <a:p>
              <a:pPr algn="r"/>
              <a:r>
                <a:rPr lang="de-CH" sz="1200" dirty="0" err="1" smtClean="0">
                  <a:latin typeface="Arial" panose="020B0604020202020204" pitchFamily="34" charset="0"/>
                  <a:cs typeface="Arial" panose="020B0604020202020204" pitchFamily="34" charset="0"/>
                </a:rPr>
                <a:t>Rule</a:t>
              </a:r>
              <a:endParaRPr lang="de-CH" sz="1200" dirty="0">
                <a:latin typeface="Arial" panose="020B0604020202020204" pitchFamily="34" charset="0"/>
                <a:cs typeface="Arial" panose="020B0604020202020204" pitchFamily="34" charset="0"/>
              </a:endParaRPr>
            </a:p>
            <a:p>
              <a:pPr algn="r"/>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grpSp>
      <p:sp>
        <p:nvSpPr>
          <p:cNvPr id="36" name="Ellipse 35"/>
          <p:cNvSpPr/>
          <p:nvPr/>
        </p:nvSpPr>
        <p:spPr>
          <a:xfrm>
            <a:off x="6005868" y="2992251"/>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7" name="Ellipse 36"/>
          <p:cNvSpPr/>
          <p:nvPr/>
        </p:nvSpPr>
        <p:spPr>
          <a:xfrm>
            <a:off x="4554231" y="4114535"/>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51" name="Gerader Verbinder 50"/>
          <p:cNvCxnSpPr/>
          <p:nvPr/>
        </p:nvCxnSpPr>
        <p:spPr>
          <a:xfrm flipH="1" flipV="1">
            <a:off x="2419277" y="3563687"/>
            <a:ext cx="7552858" cy="21265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6154766" y="3785839"/>
            <a:ext cx="3817369" cy="55206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flipV="1">
            <a:off x="7864955" y="3946243"/>
            <a:ext cx="2103214" cy="36115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7390932" y="4302849"/>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3" name="Sprechblase: rechteckig 42">
            <a:extLst>
              <a:ext uri="{FF2B5EF4-FFF2-40B4-BE49-F238E27FC236}">
                <a16:creationId xmlns="" xmlns:a16="http://schemas.microsoft.com/office/drawing/2014/main" id="{DA5EC6CC-FA92-4FDE-8FF5-D1E447AF1D63}"/>
              </a:ext>
            </a:extLst>
          </p:cNvPr>
          <p:cNvSpPr/>
          <p:nvPr/>
        </p:nvSpPr>
        <p:spPr>
          <a:xfrm>
            <a:off x="10093109" y="3122626"/>
            <a:ext cx="720000" cy="360000"/>
          </a:xfrm>
          <a:prstGeom prst="wedgeRectCallout">
            <a:avLst>
              <a:gd name="adj1" fmla="val -62516"/>
              <a:gd name="adj2" fmla="val 1633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low</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4" name="Sprechblase: rechteckig 43">
            <a:extLst>
              <a:ext uri="{FF2B5EF4-FFF2-40B4-BE49-F238E27FC236}">
                <a16:creationId xmlns="" xmlns:a16="http://schemas.microsoft.com/office/drawing/2014/main" id="{C2EB2318-F1BA-403F-9F18-CDDF0BDA4C77}"/>
              </a:ext>
            </a:extLst>
          </p:cNvPr>
          <p:cNvSpPr/>
          <p:nvPr/>
        </p:nvSpPr>
        <p:spPr>
          <a:xfrm>
            <a:off x="2111268" y="2682109"/>
            <a:ext cx="720000" cy="360000"/>
          </a:xfrm>
          <a:prstGeom prst="wedgeRectCallout">
            <a:avLst>
              <a:gd name="adj1" fmla="val -9466"/>
              <a:gd name="adj2" fmla="val 13445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too</a:t>
            </a:r>
            <a:r>
              <a:rPr lang="de-CH" sz="1000" dirty="0" smtClean="0">
                <a:solidFill>
                  <a:schemeClr val="tx1"/>
                </a:solidFill>
                <a:latin typeface="Arial" panose="020B0604020202020204" pitchFamily="34" charset="0"/>
                <a:cs typeface="Arial" panose="020B0604020202020204" pitchFamily="34" charset="0"/>
              </a:rPr>
              <a:t> high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5" name="Sprechblase: rechteckig 44">
            <a:extLst>
              <a:ext uri="{FF2B5EF4-FFF2-40B4-BE49-F238E27FC236}">
                <a16:creationId xmlns="" xmlns:a16="http://schemas.microsoft.com/office/drawing/2014/main" id="{CF6DA0C1-E1CB-442A-AD9D-20E4B371A47D}"/>
              </a:ext>
            </a:extLst>
          </p:cNvPr>
          <p:cNvSpPr/>
          <p:nvPr/>
        </p:nvSpPr>
        <p:spPr>
          <a:xfrm>
            <a:off x="4166802" y="4941430"/>
            <a:ext cx="720000" cy="360000"/>
          </a:xfrm>
          <a:prstGeom prst="wedgeRectCallout">
            <a:avLst>
              <a:gd name="adj1" fmla="val 25901"/>
              <a:gd name="adj2" fmla="val -19670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stop</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7" name="Sprechblase: rechteckig 46">
            <a:extLst>
              <a:ext uri="{FF2B5EF4-FFF2-40B4-BE49-F238E27FC236}">
                <a16:creationId xmlns="" xmlns:a16="http://schemas.microsoft.com/office/drawing/2014/main" id="{572F7525-9128-4C3E-9FBA-4EE1E7F34470}"/>
              </a:ext>
            </a:extLst>
          </p:cNvPr>
          <p:cNvSpPr/>
          <p:nvPr/>
        </p:nvSpPr>
        <p:spPr>
          <a:xfrm>
            <a:off x="7231866" y="4944963"/>
            <a:ext cx="972000" cy="360000"/>
          </a:xfrm>
          <a:prstGeom prst="wedgeRectCallout">
            <a:avLst>
              <a:gd name="adj1" fmla="val 17048"/>
              <a:gd name="adj2" fmla="val -21599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less</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than</a:t>
            </a:r>
            <a:r>
              <a:rPr lang="de-CH" sz="1000" dirty="0" smtClean="0">
                <a:solidFill>
                  <a:schemeClr val="tx1"/>
                </a:solidFill>
                <a:latin typeface="Arial" panose="020B0604020202020204" pitchFamily="34" charset="0"/>
                <a:cs typeface="Arial" panose="020B0604020202020204" pitchFamily="34" charset="0"/>
              </a:rPr>
              <a:t> 1 </a:t>
            </a:r>
            <a:r>
              <a:rPr lang="de-CH" sz="1000" dirty="0" err="1" smtClean="0">
                <a:solidFill>
                  <a:schemeClr val="tx1"/>
                </a:solidFill>
                <a:latin typeface="Arial" panose="020B0604020202020204" pitchFamily="34" charset="0"/>
                <a:cs typeface="Arial" panose="020B0604020202020204" pitchFamily="34" charset="0"/>
              </a:rPr>
              <a:t>lap</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8" name="Sprechblase: rechteckig 47">
            <a:extLst>
              <a:ext uri="{FF2B5EF4-FFF2-40B4-BE49-F238E27FC236}">
                <a16:creationId xmlns="" xmlns:a16="http://schemas.microsoft.com/office/drawing/2014/main" id="{04C2B90D-9956-431B-ACEE-B042086F1867}"/>
              </a:ext>
            </a:extLst>
          </p:cNvPr>
          <p:cNvSpPr/>
          <p:nvPr/>
        </p:nvSpPr>
        <p:spPr>
          <a:xfrm>
            <a:off x="5743387" y="5291326"/>
            <a:ext cx="972000" cy="503942"/>
          </a:xfrm>
          <a:prstGeom prst="wedgeRectCallout">
            <a:avLst>
              <a:gd name="adj1" fmla="val -5992"/>
              <a:gd name="adj2" fmla="val -21921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err="1" smtClean="0">
                <a:solidFill>
                  <a:schemeClr val="tx1"/>
                </a:solidFill>
                <a:latin typeface="Arial" panose="020B0604020202020204" pitchFamily="34" charset="0"/>
                <a:cs typeface="Arial" panose="020B0604020202020204" pitchFamily="34" charset="0"/>
              </a:rPr>
              <a:t>Touchdown</a:t>
            </a:r>
            <a:r>
              <a:rPr lang="de-CH" sz="1000" dirty="0" smtClean="0">
                <a:solidFill>
                  <a:schemeClr val="tx1"/>
                </a:solidFill>
                <a:latin typeface="Arial" panose="020B0604020202020204" pitchFamily="34" charset="0"/>
                <a:cs typeface="Arial" panose="020B0604020202020204" pitchFamily="34" charset="0"/>
              </a:rPr>
              <a:t> after 1 </a:t>
            </a:r>
            <a:r>
              <a:rPr lang="de-CH" sz="1000" dirty="0" err="1" smtClean="0">
                <a:solidFill>
                  <a:schemeClr val="tx1"/>
                </a:solidFill>
                <a:latin typeface="Arial" panose="020B0604020202020204" pitchFamily="34" charset="0"/>
                <a:cs typeface="Arial" panose="020B0604020202020204" pitchFamily="34" charset="0"/>
              </a:rPr>
              <a:t>lap</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descent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9" name="Sprechblase: rechteckig 48">
            <a:extLst>
              <a:ext uri="{FF2B5EF4-FFF2-40B4-BE49-F238E27FC236}">
                <a16:creationId xmlns="" xmlns:a16="http://schemas.microsoft.com/office/drawing/2014/main" id="{64DE275B-C589-4C22-963A-90146C5A9234}"/>
              </a:ext>
            </a:extLst>
          </p:cNvPr>
          <p:cNvSpPr/>
          <p:nvPr/>
        </p:nvSpPr>
        <p:spPr>
          <a:xfrm>
            <a:off x="6266993" y="2231881"/>
            <a:ext cx="720000" cy="360000"/>
          </a:xfrm>
          <a:prstGeom prst="wedgeRectCallout">
            <a:avLst>
              <a:gd name="adj1" fmla="val -64125"/>
              <a:gd name="adj2" fmla="val 20518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Begin </a:t>
            </a:r>
            <a:r>
              <a:rPr lang="de-CH" sz="1000" dirty="0" err="1" smtClean="0">
                <a:solidFill>
                  <a:schemeClr val="tx1"/>
                </a:solidFill>
                <a:latin typeface="Arial" panose="020B0604020202020204" pitchFamily="34" charset="0"/>
                <a:cs typeface="Arial" panose="020B0604020202020204" pitchFamily="34" charset="0"/>
              </a:rPr>
              <a:t>of</a:t>
            </a:r>
            <a:r>
              <a:rPr lang="de-CH" sz="1000" dirty="0" smtClean="0">
                <a:solidFill>
                  <a:schemeClr val="tx1"/>
                </a:solidFill>
                <a:latin typeface="Arial" panose="020B0604020202020204" pitchFamily="34" charset="0"/>
                <a:cs typeface="Arial" panose="020B0604020202020204" pitchFamily="34" charset="0"/>
              </a:rPr>
              <a:t> </a:t>
            </a:r>
            <a:r>
              <a:rPr lang="de-CH" sz="1000" dirty="0" err="1" smtClean="0">
                <a:solidFill>
                  <a:schemeClr val="tx1"/>
                </a:solidFill>
                <a:latin typeface="Arial" panose="020B0604020202020204" pitchFamily="34" charset="0"/>
                <a:cs typeface="Arial" panose="020B0604020202020204" pitchFamily="34" charset="0"/>
              </a:rPr>
              <a:t>descent</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60234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786188" y="1095315"/>
            <a:ext cx="8229600" cy="2714624"/>
          </a:xfrm>
        </p:spPr>
        <p:txBody>
          <a:bodyPr>
            <a:noAutofit/>
          </a:bodyPr>
          <a:lstStyle/>
          <a:p>
            <a:pPr algn="l">
              <a:lnSpc>
                <a:spcPct val="100000"/>
              </a:lnSpc>
            </a:pPr>
            <a:r>
              <a:rPr lang="en-US" b="1" dirty="0"/>
              <a:t>The weighting of detected errors is the </a:t>
            </a:r>
            <a:r>
              <a:rPr lang="en-US" b="1" dirty="0">
                <a:solidFill>
                  <a:srgbClr val="FF0000"/>
                </a:solidFill>
              </a:rPr>
              <a:t>sole responsibility </a:t>
            </a:r>
            <a:r>
              <a:rPr lang="en-US" b="1" dirty="0"/>
              <a:t>of the judge</a:t>
            </a:r>
            <a:r>
              <a:rPr lang="en-US" b="1" dirty="0" smtClean="0"/>
              <a:t>.</a:t>
            </a:r>
          </a:p>
          <a:p>
            <a:pPr algn="l">
              <a:lnSpc>
                <a:spcPct val="100000"/>
              </a:lnSpc>
            </a:pPr>
            <a:r>
              <a:rPr lang="en-US" b="1" dirty="0" smtClean="0"/>
              <a:t>He </a:t>
            </a:r>
            <a:r>
              <a:rPr lang="en-US" b="1" dirty="0"/>
              <a:t>shall make </a:t>
            </a:r>
            <a:r>
              <a:rPr lang="en-US" b="1" dirty="0">
                <a:solidFill>
                  <a:srgbClr val="FF0000"/>
                </a:solidFill>
              </a:rPr>
              <a:t>use of the whole range </a:t>
            </a:r>
            <a:r>
              <a:rPr lang="en-US" b="1" dirty="0"/>
              <a:t>of available scores</a:t>
            </a:r>
            <a:r>
              <a:rPr lang="en-US" b="1" dirty="0" smtClean="0"/>
              <a:t>.</a:t>
            </a:r>
          </a:p>
          <a:p>
            <a:pPr algn="l">
              <a:lnSpc>
                <a:spcPct val="100000"/>
              </a:lnSpc>
            </a:pPr>
            <a:r>
              <a:rPr lang="en-US" b="1" dirty="0" smtClean="0"/>
              <a:t>It </a:t>
            </a:r>
            <a:r>
              <a:rPr lang="en-US" b="1" dirty="0"/>
              <a:t>is of crucial importance that the determination of deductions for specific errors </a:t>
            </a:r>
            <a:r>
              <a:rPr lang="en-US" b="1" dirty="0">
                <a:solidFill>
                  <a:srgbClr val="FF0000"/>
                </a:solidFill>
              </a:rPr>
              <a:t>always remains the same </a:t>
            </a:r>
            <a:r>
              <a:rPr lang="en-US" b="1" dirty="0"/>
              <a:t>throughout the competition.</a:t>
            </a:r>
            <a:endParaRPr lang="de-CH" b="1" dirty="0"/>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51</a:t>
            </a:fld>
            <a:endParaRPr lang="de-CH" dirty="0"/>
          </a:p>
        </p:txBody>
      </p:sp>
      <p:sp>
        <p:nvSpPr>
          <p:cNvPr id="7" name="Textfeld 6"/>
          <p:cNvSpPr txBox="1"/>
          <p:nvPr/>
        </p:nvSpPr>
        <p:spPr>
          <a:xfrm>
            <a:off x="4398585" y="221209"/>
            <a:ext cx="7004805" cy="584775"/>
          </a:xfrm>
          <a:prstGeom prst="rect">
            <a:avLst/>
          </a:prstGeom>
          <a:noFill/>
        </p:spPr>
        <p:txBody>
          <a:bodyPr wrap="square" rtlCol="0">
            <a:spAutoFit/>
          </a:bodyPr>
          <a:lstStyle/>
          <a:p>
            <a:r>
              <a:rPr lang="de-CH" sz="3200" b="1" dirty="0"/>
              <a:t>5. </a:t>
            </a:r>
            <a:r>
              <a:rPr lang="de-CH" sz="3200" b="1" dirty="0" smtClean="0"/>
              <a:t>Error </a:t>
            </a:r>
            <a:r>
              <a:rPr lang="de-CH" sz="3200" b="1" dirty="0" err="1" smtClean="0"/>
              <a:t>Weighting</a:t>
            </a:r>
            <a:r>
              <a:rPr lang="de-CH" sz="3200" b="1" dirty="0" smtClean="0"/>
              <a:t> </a:t>
            </a:r>
            <a:r>
              <a:rPr lang="de-CH" sz="3200" b="1" dirty="0" err="1" smtClean="0"/>
              <a:t>and</a:t>
            </a:r>
            <a:r>
              <a:rPr lang="de-CH" sz="3200" b="1" dirty="0" smtClean="0"/>
              <a:t> Scoring</a:t>
            </a:r>
            <a:endParaRPr lang="de-CH" sz="3200" b="1"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102" y="1095315"/>
            <a:ext cx="2286940" cy="3048060"/>
          </a:xfrm>
          <a:prstGeom prst="rect">
            <a:avLst/>
          </a:prstGeom>
        </p:spPr>
      </p:pic>
      <p:sp>
        <p:nvSpPr>
          <p:cNvPr id="2" name="Textfeld 1"/>
          <p:cNvSpPr txBox="1"/>
          <p:nvPr/>
        </p:nvSpPr>
        <p:spPr>
          <a:xfrm>
            <a:off x="1070629" y="4280366"/>
            <a:ext cx="10945159" cy="1938992"/>
          </a:xfrm>
          <a:prstGeom prst="rect">
            <a:avLst/>
          </a:prstGeom>
          <a:noFill/>
        </p:spPr>
        <p:txBody>
          <a:bodyPr wrap="square" rtlCol="0">
            <a:spAutoFit/>
          </a:bodyPr>
          <a:lstStyle/>
          <a:p>
            <a:r>
              <a:rPr lang="en-US" sz="2400" b="1" dirty="0"/>
              <a:t>It is </a:t>
            </a:r>
            <a:r>
              <a:rPr lang="en-US" sz="2400" b="1" dirty="0">
                <a:solidFill>
                  <a:srgbClr val="FF0000"/>
                </a:solidFill>
              </a:rPr>
              <a:t>not</a:t>
            </a:r>
            <a:r>
              <a:rPr lang="en-US" sz="2400" b="1" dirty="0"/>
              <a:t> the purpose of judging at a competition to have all judges award the same marks for a </a:t>
            </a:r>
            <a:r>
              <a:rPr lang="en-US" sz="2400" b="1" dirty="0" err="1"/>
              <a:t>manoeuvre</a:t>
            </a:r>
            <a:r>
              <a:rPr lang="en-US" sz="2400" b="1" dirty="0"/>
              <a:t>.  </a:t>
            </a:r>
            <a:endParaRPr lang="en-US" sz="2400" b="1" dirty="0" smtClean="0"/>
          </a:p>
          <a:p>
            <a:endParaRPr lang="en-US" sz="2400" b="1" dirty="0"/>
          </a:p>
          <a:p>
            <a:r>
              <a:rPr lang="en-US" sz="2400" b="1" dirty="0" smtClean="0"/>
              <a:t>The </a:t>
            </a:r>
            <a:r>
              <a:rPr lang="en-US" sz="2400" b="1" dirty="0"/>
              <a:t>aim is for each judge to score the observed faults </a:t>
            </a:r>
            <a:r>
              <a:rPr lang="en-US" sz="2400" b="1" dirty="0">
                <a:solidFill>
                  <a:srgbClr val="FF0000"/>
                </a:solidFill>
              </a:rPr>
              <a:t>consistently</a:t>
            </a:r>
            <a:r>
              <a:rPr lang="en-US" sz="2400" b="1" dirty="0"/>
              <a:t> throughout the competition </a:t>
            </a:r>
            <a:r>
              <a:rPr lang="en-US" sz="2400" b="1" dirty="0">
                <a:solidFill>
                  <a:srgbClr val="FF0000"/>
                </a:solidFill>
              </a:rPr>
              <a:t>according to his or her own standard</a:t>
            </a:r>
            <a:r>
              <a:rPr lang="en-US" sz="2400" b="1" dirty="0"/>
              <a:t>.</a:t>
            </a:r>
            <a:endParaRPr lang="de-CH" sz="2400" b="1" dirty="0"/>
          </a:p>
        </p:txBody>
      </p:sp>
    </p:spTree>
    <p:extLst>
      <p:ext uri="{BB962C8B-B14F-4D97-AF65-F5344CB8AC3E}">
        <p14:creationId xmlns:p14="http://schemas.microsoft.com/office/powerpoint/2010/main" val="372347713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5000"/>
          </a:stretch>
        </a:blip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52</a:t>
            </a:fld>
            <a:endParaRPr lang="de-CH" dirty="0"/>
          </a:p>
        </p:txBody>
      </p:sp>
      <p:sp>
        <p:nvSpPr>
          <p:cNvPr id="3" name="Textfeld 2"/>
          <p:cNvSpPr txBox="1"/>
          <p:nvPr/>
        </p:nvSpPr>
        <p:spPr>
          <a:xfrm>
            <a:off x="7248524" y="5473005"/>
            <a:ext cx="5324476" cy="954107"/>
          </a:xfrm>
          <a:prstGeom prst="rect">
            <a:avLst/>
          </a:prstGeom>
          <a:noFill/>
        </p:spPr>
        <p:txBody>
          <a:bodyPr wrap="square" rtlCol="0">
            <a:spAutoFit/>
          </a:bodyPr>
          <a:lstStyle/>
          <a:p>
            <a:r>
              <a:rPr lang="de-CH" sz="2800" b="1" dirty="0" smtClean="0">
                <a:solidFill>
                  <a:schemeClr val="bg1"/>
                </a:solidFill>
              </a:rPr>
              <a:t> </a:t>
            </a:r>
            <a:endParaRPr lang="de-CH" sz="2800" b="1" dirty="0">
              <a:solidFill>
                <a:schemeClr val="bg1"/>
              </a:solidFill>
            </a:endParaRPr>
          </a:p>
          <a:p>
            <a:r>
              <a:rPr lang="de-CH" sz="2800" dirty="0"/>
              <a:t> </a:t>
            </a:r>
          </a:p>
        </p:txBody>
      </p:sp>
    </p:spTree>
    <p:extLst>
      <p:ext uri="{BB962C8B-B14F-4D97-AF65-F5344CB8AC3E}">
        <p14:creationId xmlns:p14="http://schemas.microsoft.com/office/powerpoint/2010/main" val="39718306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January 2021</a:t>
            </a:r>
            <a:endParaRPr lang="de-CH" dirty="0"/>
          </a:p>
        </p:txBody>
      </p:sp>
      <p:sp>
        <p:nvSpPr>
          <p:cNvPr id="3" name="Fußzeilenplatzhalter 2"/>
          <p:cNvSpPr>
            <a:spLocks noGrp="1"/>
          </p:cNvSpPr>
          <p:nvPr>
            <p:ph type="ftr" sz="quarter" idx="11"/>
          </p:nvPr>
        </p:nvSpPr>
        <p:spPr/>
        <p:txBody>
          <a:bodyPr/>
          <a:lstStyle/>
          <a:p>
            <a:r>
              <a:rPr lang="de-DE" smtClean="0"/>
              <a:t>F2B Judging Recommendations 2021</a:t>
            </a:r>
            <a:endParaRPr lang="de-CH" dirty="0"/>
          </a:p>
        </p:txBody>
      </p:sp>
      <p:sp>
        <p:nvSpPr>
          <p:cNvPr id="4" name="Foliennummernplatzhalter 3"/>
          <p:cNvSpPr>
            <a:spLocks noGrp="1"/>
          </p:cNvSpPr>
          <p:nvPr>
            <p:ph type="sldNum" sz="quarter" idx="12"/>
          </p:nvPr>
        </p:nvSpPr>
        <p:spPr/>
        <p:txBody>
          <a:bodyPr/>
          <a:lstStyle/>
          <a:p>
            <a:fld id="{B4A00A18-D286-4678-8428-61D7CDEC32E1}" type="slidenum">
              <a:rPr lang="de-CH" smtClean="0"/>
              <a:t>53</a:t>
            </a:fld>
            <a:endParaRPr lang="de-CH" dirty="0"/>
          </a:p>
        </p:txBody>
      </p:sp>
      <p:pic>
        <p:nvPicPr>
          <p:cNvPr id="5" name="video_AgxytS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8924484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81" name="Textfeld 80"/>
          <p:cNvSpPr txBox="1"/>
          <p:nvPr/>
        </p:nvSpPr>
        <p:spPr>
          <a:xfrm>
            <a:off x="0" y="220144"/>
            <a:ext cx="4870753" cy="1077218"/>
          </a:xfrm>
          <a:prstGeom prst="rect">
            <a:avLst/>
          </a:prstGeom>
          <a:noFill/>
        </p:spPr>
        <p:txBody>
          <a:bodyPr wrap="square" rtlCol="0">
            <a:spAutoFit/>
          </a:bodyPr>
          <a:lstStyle/>
          <a:p>
            <a:pPr algn="ctr"/>
            <a:r>
              <a:rPr lang="de-CH" sz="3200" dirty="0" err="1" smtClean="0">
                <a:cs typeface="Arial" panose="020B0604020202020204" pitchFamily="34" charset="0"/>
              </a:rPr>
              <a:t>Questions</a:t>
            </a:r>
            <a:r>
              <a:rPr lang="de-CH" sz="3200" dirty="0" smtClean="0">
                <a:cs typeface="Arial" panose="020B0604020202020204" pitchFamily="34" charset="0"/>
              </a:rPr>
              <a:t> </a:t>
            </a:r>
            <a:r>
              <a:rPr lang="de-CH" sz="3200" dirty="0" err="1" smtClean="0">
                <a:cs typeface="Arial" panose="020B0604020202020204" pitchFamily="34" charset="0"/>
              </a:rPr>
              <a:t>and</a:t>
            </a:r>
            <a:r>
              <a:rPr lang="de-CH" sz="3200" dirty="0" smtClean="0">
                <a:cs typeface="Arial" panose="020B0604020202020204" pitchFamily="34" charset="0"/>
              </a:rPr>
              <a:t> </a:t>
            </a:r>
            <a:r>
              <a:rPr lang="de-CH" sz="3200" dirty="0" err="1" smtClean="0">
                <a:cs typeface="Arial" panose="020B0604020202020204" pitchFamily="34" charset="0"/>
              </a:rPr>
              <a:t>suggestions</a:t>
            </a:r>
            <a:r>
              <a:rPr lang="de-CH" sz="3200" dirty="0" smtClean="0">
                <a:cs typeface="Arial" panose="020B0604020202020204" pitchFamily="34" charset="0"/>
              </a:rPr>
              <a:t> on </a:t>
            </a:r>
            <a:r>
              <a:rPr lang="de-CH" sz="3200" dirty="0" err="1" smtClean="0">
                <a:cs typeface="Arial" panose="020B0604020202020204" pitchFamily="34" charset="0"/>
              </a:rPr>
              <a:t>how</a:t>
            </a:r>
            <a:r>
              <a:rPr lang="de-CH" sz="3200" dirty="0" smtClean="0">
                <a:cs typeface="Arial" panose="020B0604020202020204" pitchFamily="34" charset="0"/>
              </a:rPr>
              <a:t> </a:t>
            </a:r>
            <a:r>
              <a:rPr lang="de-CH" sz="3200" dirty="0" err="1" smtClean="0">
                <a:cs typeface="Arial" panose="020B0604020202020204" pitchFamily="34" charset="0"/>
              </a:rPr>
              <a:t>to</a:t>
            </a:r>
            <a:r>
              <a:rPr lang="de-CH" sz="3200" dirty="0" smtClean="0">
                <a:cs typeface="Arial" panose="020B0604020202020204" pitchFamily="34" charset="0"/>
              </a:rPr>
              <a:t> </a:t>
            </a:r>
            <a:r>
              <a:rPr lang="de-CH" sz="3200" dirty="0" err="1" smtClean="0">
                <a:cs typeface="Arial" panose="020B0604020202020204" pitchFamily="34" charset="0"/>
              </a:rPr>
              <a:t>improve</a:t>
            </a:r>
            <a:endParaRPr lang="de-CH" sz="3200" dirty="0">
              <a:cs typeface="Arial" panose="020B0604020202020204" pitchFamily="34" charset="0"/>
            </a:endParaRPr>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54</a:t>
            </a:fld>
            <a:endParaRPr lang="de-CH" dirty="0"/>
          </a:p>
        </p:txBody>
      </p:sp>
    </p:spTree>
    <p:extLst>
      <p:ext uri="{BB962C8B-B14F-4D97-AF65-F5344CB8AC3E}">
        <p14:creationId xmlns:p14="http://schemas.microsoft.com/office/powerpoint/2010/main" val="21894993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t="-18000" b="-18000"/>
          </a:stretch>
        </a:blipFill>
        <a:effectLst/>
      </p:bgPr>
    </p:bg>
    <p:spTree>
      <p:nvGrpSpPr>
        <p:cNvPr id="1" name=""/>
        <p:cNvGrpSpPr/>
        <p:nvPr/>
      </p:nvGrpSpPr>
      <p:grpSpPr>
        <a:xfrm>
          <a:off x="0" y="0"/>
          <a:ext cx="0" cy="0"/>
          <a:chOff x="0" y="0"/>
          <a:chExt cx="0" cy="0"/>
        </a:xfrm>
      </p:grpSpPr>
      <p:sp>
        <p:nvSpPr>
          <p:cNvPr id="81" name="Textfeld 80"/>
          <p:cNvSpPr txBox="1"/>
          <p:nvPr/>
        </p:nvSpPr>
        <p:spPr>
          <a:xfrm>
            <a:off x="838200" y="4294578"/>
            <a:ext cx="11077075" cy="1938992"/>
          </a:xfrm>
          <a:prstGeom prst="rect">
            <a:avLst/>
          </a:prstGeom>
          <a:noFill/>
        </p:spPr>
        <p:txBody>
          <a:bodyPr wrap="square" rtlCol="0">
            <a:spAutoFit/>
          </a:bodyPr>
          <a:lstStyle/>
          <a:p>
            <a:r>
              <a:rPr lang="en-US" sz="4000" dirty="0">
                <a:cs typeface="Arial" panose="020B0604020202020204" pitchFamily="34" charset="0"/>
              </a:rPr>
              <a:t>Thank you very much for your participation. You are making a sustainable and valuable contribution to our common cause.</a:t>
            </a:r>
            <a:endParaRPr lang="de-CH" sz="4000" dirty="0">
              <a:cs typeface="Arial" panose="020B0604020202020204" pitchFamily="34" charset="0"/>
            </a:endParaRPr>
          </a:p>
        </p:txBody>
      </p:sp>
      <p:sp>
        <p:nvSpPr>
          <p:cNvPr id="82" name="Datumsplatzhalter 81"/>
          <p:cNvSpPr>
            <a:spLocks noGrp="1"/>
          </p:cNvSpPr>
          <p:nvPr>
            <p:ph type="dt" sz="half" idx="10"/>
          </p:nvPr>
        </p:nvSpPr>
        <p:spPr/>
        <p:txBody>
          <a:bodyPr/>
          <a:lstStyle/>
          <a:p>
            <a:r>
              <a:rPr lang="de-DE" smtClean="0"/>
              <a:t>January 2021</a:t>
            </a:r>
            <a:endParaRPr lang="de-CH" dirty="0"/>
          </a:p>
        </p:txBody>
      </p:sp>
      <p:sp>
        <p:nvSpPr>
          <p:cNvPr id="83" name="Fußzeilenplatzhalter 82"/>
          <p:cNvSpPr>
            <a:spLocks noGrp="1"/>
          </p:cNvSpPr>
          <p:nvPr>
            <p:ph type="ftr" sz="quarter" idx="11"/>
          </p:nvPr>
        </p:nvSpPr>
        <p:spPr/>
        <p:txBody>
          <a:bodyPr/>
          <a:lstStyle/>
          <a:p>
            <a:r>
              <a:rPr lang="de-DE" smtClean="0"/>
              <a:t>F2B Judging Recommendations 2021</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55</a:t>
            </a:fld>
            <a:endParaRPr lang="de-CH" dirty="0"/>
          </a:p>
        </p:txBody>
      </p:sp>
      <p:sp>
        <p:nvSpPr>
          <p:cNvPr id="3" name="Textfeld 2"/>
          <p:cNvSpPr txBox="1"/>
          <p:nvPr/>
        </p:nvSpPr>
        <p:spPr>
          <a:xfrm>
            <a:off x="140091" y="197070"/>
            <a:ext cx="5451413" cy="1200329"/>
          </a:xfrm>
          <a:prstGeom prst="rect">
            <a:avLst/>
          </a:prstGeom>
          <a:noFill/>
        </p:spPr>
        <p:txBody>
          <a:bodyPr wrap="square" rtlCol="0">
            <a:spAutoFit/>
          </a:bodyPr>
          <a:lstStyle/>
          <a:p>
            <a:r>
              <a:rPr lang="de-CH" dirty="0" smtClean="0">
                <a:solidFill>
                  <a:schemeClr val="bg1"/>
                </a:solidFill>
              </a:rPr>
              <a:t>Made </a:t>
            </a:r>
            <a:r>
              <a:rPr lang="de-CH" dirty="0" err="1" smtClean="0">
                <a:solidFill>
                  <a:schemeClr val="bg1"/>
                </a:solidFill>
              </a:rPr>
              <a:t>by</a:t>
            </a:r>
            <a:r>
              <a:rPr lang="de-CH" dirty="0" smtClean="0">
                <a:solidFill>
                  <a:schemeClr val="bg1"/>
                </a:solidFill>
              </a:rPr>
              <a:t> Peter </a:t>
            </a:r>
            <a:r>
              <a:rPr lang="de-CH" dirty="0">
                <a:solidFill>
                  <a:schemeClr val="bg1"/>
                </a:solidFill>
              </a:rPr>
              <a:t>Germann, </a:t>
            </a:r>
            <a:r>
              <a:rPr lang="de-CH" dirty="0" err="1" smtClean="0">
                <a:solidFill>
                  <a:schemeClr val="bg1"/>
                </a:solidFill>
              </a:rPr>
              <a:t>Switzerland</a:t>
            </a:r>
            <a:r>
              <a:rPr lang="de-CH" dirty="0" smtClean="0">
                <a:solidFill>
                  <a:schemeClr val="bg1"/>
                </a:solidFill>
              </a:rPr>
              <a:t> </a:t>
            </a:r>
            <a:endParaRPr lang="de-CH" dirty="0">
              <a:solidFill>
                <a:schemeClr val="bg1"/>
              </a:solidFill>
            </a:endParaRPr>
          </a:p>
          <a:p>
            <a:r>
              <a:rPr lang="de-CH" dirty="0" err="1" smtClean="0">
                <a:solidFill>
                  <a:schemeClr val="bg1"/>
                </a:solidFill>
              </a:rPr>
              <a:t>Supported</a:t>
            </a:r>
            <a:r>
              <a:rPr lang="de-CH" dirty="0" smtClean="0">
                <a:solidFill>
                  <a:schemeClr val="bg1"/>
                </a:solidFill>
              </a:rPr>
              <a:t> </a:t>
            </a:r>
            <a:r>
              <a:rPr lang="de-CH" dirty="0" err="1" smtClean="0">
                <a:solidFill>
                  <a:schemeClr val="bg1"/>
                </a:solidFill>
              </a:rPr>
              <a:t>by</a:t>
            </a:r>
            <a:r>
              <a:rPr lang="de-CH" dirty="0" smtClean="0">
                <a:solidFill>
                  <a:schemeClr val="bg1"/>
                </a:solidFill>
              </a:rPr>
              <a:t> Keith </a:t>
            </a:r>
            <a:r>
              <a:rPr lang="de-CH" dirty="0">
                <a:solidFill>
                  <a:schemeClr val="bg1"/>
                </a:solidFill>
              </a:rPr>
              <a:t>Renecle, </a:t>
            </a:r>
            <a:r>
              <a:rPr lang="de-CH" dirty="0" smtClean="0">
                <a:solidFill>
                  <a:schemeClr val="bg1"/>
                </a:solidFill>
              </a:rPr>
              <a:t>South </a:t>
            </a:r>
            <a:r>
              <a:rPr lang="de-CH" dirty="0" err="1" smtClean="0">
                <a:solidFill>
                  <a:schemeClr val="bg1"/>
                </a:solidFill>
              </a:rPr>
              <a:t>Africa</a:t>
            </a:r>
            <a:endParaRPr lang="de-CH" dirty="0" smtClean="0">
              <a:solidFill>
                <a:schemeClr val="bg1"/>
              </a:solidFill>
            </a:endParaRPr>
          </a:p>
          <a:p>
            <a:r>
              <a:rPr lang="de-CH" dirty="0" smtClean="0">
                <a:solidFill>
                  <a:schemeClr val="bg1"/>
                </a:solidFill>
              </a:rPr>
              <a:t>Toni Borer </a:t>
            </a:r>
            <a:r>
              <a:rPr lang="de-CH" dirty="0" err="1" smtClean="0">
                <a:solidFill>
                  <a:schemeClr val="bg1"/>
                </a:solidFill>
              </a:rPr>
              <a:t>and</a:t>
            </a:r>
            <a:r>
              <a:rPr lang="de-CH" dirty="0" smtClean="0">
                <a:solidFill>
                  <a:schemeClr val="bg1"/>
                </a:solidFill>
              </a:rPr>
              <a:t> Louis Winkler, </a:t>
            </a:r>
            <a:r>
              <a:rPr lang="de-CH" dirty="0" err="1" smtClean="0">
                <a:solidFill>
                  <a:schemeClr val="bg1"/>
                </a:solidFill>
              </a:rPr>
              <a:t>Switzerland</a:t>
            </a:r>
            <a:r>
              <a:rPr lang="de-CH" dirty="0" smtClean="0">
                <a:solidFill>
                  <a:schemeClr val="bg1"/>
                </a:solidFill>
              </a:rPr>
              <a:t>.</a:t>
            </a:r>
          </a:p>
          <a:p>
            <a:r>
              <a:rPr lang="de-CH" dirty="0" smtClean="0">
                <a:solidFill>
                  <a:schemeClr val="bg1"/>
                </a:solidFill>
              </a:rPr>
              <a:t>Video post-</a:t>
            </a:r>
            <a:r>
              <a:rPr lang="de-CH" dirty="0" err="1" smtClean="0">
                <a:solidFill>
                  <a:schemeClr val="bg1"/>
                </a:solidFill>
              </a:rPr>
              <a:t>processing</a:t>
            </a:r>
            <a:r>
              <a:rPr lang="de-CH" dirty="0" smtClean="0">
                <a:solidFill>
                  <a:schemeClr val="bg1"/>
                </a:solidFill>
              </a:rPr>
              <a:t> </a:t>
            </a:r>
            <a:r>
              <a:rPr lang="de-CH" dirty="0" err="1" smtClean="0">
                <a:solidFill>
                  <a:schemeClr val="bg1"/>
                </a:solidFill>
              </a:rPr>
              <a:t>by</a:t>
            </a:r>
            <a:r>
              <a:rPr lang="de-CH" dirty="0" smtClean="0">
                <a:solidFill>
                  <a:schemeClr val="bg1"/>
                </a:solidFill>
              </a:rPr>
              <a:t> </a:t>
            </a:r>
            <a:r>
              <a:rPr lang="de-CH" dirty="0">
                <a:solidFill>
                  <a:schemeClr val="bg1"/>
                </a:solidFill>
              </a:rPr>
              <a:t>Alberto Solera, </a:t>
            </a:r>
            <a:r>
              <a:rPr lang="de-CH" dirty="0" smtClean="0">
                <a:solidFill>
                  <a:schemeClr val="bg1"/>
                </a:solidFill>
              </a:rPr>
              <a:t>Spain.</a:t>
            </a:r>
            <a:endParaRPr lang="de-CH" dirty="0">
              <a:solidFill>
                <a:schemeClr val="bg1"/>
              </a:solidFill>
            </a:endParaRPr>
          </a:p>
        </p:txBody>
      </p:sp>
    </p:spTree>
    <p:extLst>
      <p:ext uri="{BB962C8B-B14F-4D97-AF65-F5344CB8AC3E}">
        <p14:creationId xmlns:p14="http://schemas.microsoft.com/office/powerpoint/2010/main" val="189559046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2000" fill="hold"/>
                                        <p:tgtEl>
                                          <p:spTgt spid="81"/>
                                        </p:tgtEl>
                                        <p:attrNameLst>
                                          <p:attrName>ppt_w</p:attrName>
                                        </p:attrNameLst>
                                      </p:cBhvr>
                                      <p:tavLst>
                                        <p:tav tm="0">
                                          <p:val>
                                            <p:fltVal val="0"/>
                                          </p:val>
                                        </p:tav>
                                        <p:tav tm="100000">
                                          <p:val>
                                            <p:strVal val="#ppt_w"/>
                                          </p:val>
                                        </p:tav>
                                      </p:tavLst>
                                    </p:anim>
                                    <p:anim calcmode="lin" valueType="num">
                                      <p:cBhvr>
                                        <p:cTn id="8" dur="2000" fill="hold"/>
                                        <p:tgtEl>
                                          <p:spTgt spid="81"/>
                                        </p:tgtEl>
                                        <p:attrNameLst>
                                          <p:attrName>ppt_h</p:attrName>
                                        </p:attrNameLst>
                                      </p:cBhvr>
                                      <p:tavLst>
                                        <p:tav tm="0">
                                          <p:val>
                                            <p:fltVal val="0"/>
                                          </p:val>
                                        </p:tav>
                                        <p:tav tm="100000">
                                          <p:val>
                                            <p:strVal val="#ppt_h"/>
                                          </p:val>
                                        </p:tav>
                                      </p:tavLst>
                                    </p:anim>
                                    <p:animEffect transition="in" filter="fade">
                                      <p:cBhvr>
                                        <p:cTn id="9"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21000" r="-21000"/>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102071" y="4554539"/>
            <a:ext cx="7716253" cy="1655762"/>
          </a:xfrm>
        </p:spPr>
        <p:txBody>
          <a:bodyPr>
            <a:normAutofit/>
          </a:bodyPr>
          <a:lstStyle/>
          <a:p>
            <a:pPr hangingPunct="0">
              <a:lnSpc>
                <a:spcPct val="150000"/>
              </a:lnSpc>
              <a:spcBef>
                <a:spcPts val="0"/>
              </a:spcBef>
            </a:pPr>
            <a:r>
              <a:rPr lang="en-US" b="1" dirty="0"/>
              <a:t>All text and </a:t>
            </a:r>
            <a:r>
              <a:rPr lang="en-US" b="1" dirty="0" smtClean="0"/>
              <a:t>diagrams </a:t>
            </a:r>
            <a:r>
              <a:rPr lang="en-US" b="1" dirty="0"/>
              <a:t>for the </a:t>
            </a:r>
            <a:r>
              <a:rPr lang="en-US" b="1" dirty="0" err="1" smtClean="0"/>
              <a:t>manoeuvres</a:t>
            </a:r>
            <a:r>
              <a:rPr lang="en-US" b="1" dirty="0" smtClean="0"/>
              <a:t> </a:t>
            </a:r>
            <a:r>
              <a:rPr lang="en-US" b="1" dirty="0"/>
              <a:t>describe the figures as the </a:t>
            </a:r>
            <a:r>
              <a:rPr lang="en-US" b="1" dirty="0">
                <a:solidFill>
                  <a:srgbClr val="FF0000"/>
                </a:solidFill>
              </a:rPr>
              <a:t>pilot</a:t>
            </a:r>
            <a:r>
              <a:rPr lang="en-US" b="1" dirty="0"/>
              <a:t> sees them from the </a:t>
            </a:r>
            <a:r>
              <a:rPr lang="en-US" b="1" dirty="0" err="1" smtClean="0"/>
              <a:t>centre</a:t>
            </a:r>
            <a:r>
              <a:rPr lang="en-US" b="1" dirty="0" smtClean="0"/>
              <a:t> </a:t>
            </a:r>
            <a:r>
              <a:rPr lang="en-US" b="1" dirty="0"/>
              <a:t>of the circle.</a:t>
            </a:r>
            <a:endParaRPr lang="de-CH" b="1" dirty="0"/>
          </a:p>
        </p:txBody>
      </p:sp>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6</a:t>
            </a:fld>
            <a:endParaRPr lang="de-CH" dirty="0"/>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333" y="418013"/>
            <a:ext cx="3510467" cy="2226789"/>
          </a:xfrm>
          <a:prstGeom prst="rect">
            <a:avLst/>
          </a:prstGeom>
        </p:spPr>
      </p:pic>
    </p:spTree>
    <p:extLst>
      <p:ext uri="{BB962C8B-B14F-4D97-AF65-F5344CB8AC3E}">
        <p14:creationId xmlns:p14="http://schemas.microsoft.com/office/powerpoint/2010/main" val="95358496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7</a:t>
            </a:fld>
            <a:endParaRPr lang="de-CH" dirty="0"/>
          </a:p>
        </p:txBody>
      </p:sp>
      <p:sp>
        <p:nvSpPr>
          <p:cNvPr id="11" name="Textfeld 10"/>
          <p:cNvSpPr txBox="1"/>
          <p:nvPr/>
        </p:nvSpPr>
        <p:spPr>
          <a:xfrm>
            <a:off x="7272000" y="108000"/>
            <a:ext cx="4585407" cy="461665"/>
          </a:xfrm>
          <a:prstGeom prst="rect">
            <a:avLst/>
          </a:prstGeom>
          <a:noFill/>
        </p:spPr>
        <p:txBody>
          <a:bodyPr wrap="square" rtlCol="0">
            <a:spAutoFit/>
          </a:bodyPr>
          <a:lstStyle/>
          <a:p>
            <a:pPr algn="ctr"/>
            <a:r>
              <a:rPr lang="de-CH" sz="2400" b="1" dirty="0"/>
              <a:t>4.2.15.1 </a:t>
            </a:r>
            <a:r>
              <a:rPr lang="en-US" sz="2400" b="1" dirty="0"/>
              <a:t>Terminology and Wording</a:t>
            </a:r>
            <a:endParaRPr lang="en-US" sz="2400" dirty="0"/>
          </a:p>
        </p:txBody>
      </p:sp>
      <p:sp>
        <p:nvSpPr>
          <p:cNvPr id="2" name="Textfeld 1"/>
          <p:cNvSpPr txBox="1"/>
          <p:nvPr/>
        </p:nvSpPr>
        <p:spPr>
          <a:xfrm>
            <a:off x="361347" y="589250"/>
            <a:ext cx="11496060" cy="5847755"/>
          </a:xfrm>
          <a:prstGeom prst="rect">
            <a:avLst/>
          </a:prstGeom>
          <a:noFill/>
        </p:spPr>
        <p:txBody>
          <a:bodyPr wrap="square" rtlCol="0">
            <a:spAutoFit/>
          </a:bodyPr>
          <a:lstStyle/>
          <a:p>
            <a:r>
              <a:rPr lang="en-US" sz="2200" b="1" dirty="0"/>
              <a:t>Flight Hemisphere: </a:t>
            </a:r>
            <a:r>
              <a:rPr lang="en-US" sz="2200" dirty="0"/>
              <a:t>The hemisphere on which the model moves</a:t>
            </a:r>
            <a:r>
              <a:rPr lang="en-US" sz="2200" dirty="0" smtClean="0"/>
              <a:t>.</a:t>
            </a:r>
          </a:p>
          <a:p>
            <a:endParaRPr lang="en-US" sz="2200" dirty="0"/>
          </a:p>
          <a:p>
            <a:r>
              <a:rPr lang="en-US" sz="2200" b="1" dirty="0" smtClean="0"/>
              <a:t>Base</a:t>
            </a:r>
            <a:r>
              <a:rPr lang="en-US" sz="2200" b="1" dirty="0"/>
              <a:t>: </a:t>
            </a:r>
            <a:r>
              <a:rPr lang="en-US" sz="2200" dirty="0"/>
              <a:t>The lower edge of the hemisphere. It is located at a height of 1.5 m above the highest point of the center of the circle</a:t>
            </a:r>
            <a:r>
              <a:rPr lang="en-US" sz="2200" b="1" dirty="0" smtClean="0"/>
              <a:t>.</a:t>
            </a:r>
          </a:p>
          <a:p>
            <a:endParaRPr lang="en-US" sz="2200" b="1" dirty="0"/>
          </a:p>
          <a:p>
            <a:r>
              <a:rPr lang="en-US" sz="2200" b="1" dirty="0" smtClean="0"/>
              <a:t>Parallel</a:t>
            </a:r>
            <a:r>
              <a:rPr lang="en-US" sz="2200" b="1" dirty="0"/>
              <a:t>: </a:t>
            </a:r>
            <a:r>
              <a:rPr lang="en-US" sz="2200" dirty="0"/>
              <a:t>(Minor Circle ) An imaginary line on the surface of the hemisphere. It results when the model is flown with a </a:t>
            </a:r>
            <a:r>
              <a:rPr lang="en-US" sz="2200" dirty="0">
                <a:solidFill>
                  <a:srgbClr val="FF0000"/>
                </a:solidFill>
              </a:rPr>
              <a:t>constant line angle</a:t>
            </a:r>
            <a:r>
              <a:rPr lang="en-US" sz="2200" dirty="0" smtClean="0"/>
              <a:t>.</a:t>
            </a:r>
          </a:p>
          <a:p>
            <a:endParaRPr lang="en-US" sz="2200" b="1" dirty="0"/>
          </a:p>
          <a:p>
            <a:r>
              <a:rPr lang="en-US" sz="2200" b="1" dirty="0" smtClean="0"/>
              <a:t>Great </a:t>
            </a:r>
            <a:r>
              <a:rPr lang="en-US" sz="2200" b="1" dirty="0"/>
              <a:t>Circle: </a:t>
            </a:r>
            <a:r>
              <a:rPr lang="en-US" sz="2200" dirty="0"/>
              <a:t>A </a:t>
            </a:r>
            <a:r>
              <a:rPr lang="en-US" sz="2200" dirty="0">
                <a:solidFill>
                  <a:srgbClr val="FF0000"/>
                </a:solidFill>
              </a:rPr>
              <a:t>straight line </a:t>
            </a:r>
            <a:r>
              <a:rPr lang="en-US" sz="2200" dirty="0" smtClean="0"/>
              <a:t>(as seen from the pilot) flown </a:t>
            </a:r>
            <a:r>
              <a:rPr lang="en-US" sz="2200" dirty="0"/>
              <a:t>on the surface of the hemisphere. Examples: Horizontal- </a:t>
            </a:r>
            <a:r>
              <a:rPr lang="en-US" sz="2200" dirty="0" smtClean="0"/>
              <a:t>inverted </a:t>
            </a:r>
            <a:r>
              <a:rPr lang="en-US" sz="2200" dirty="0"/>
              <a:t>flight, </a:t>
            </a:r>
            <a:r>
              <a:rPr lang="en-US" sz="2200" dirty="0" smtClean="0"/>
              <a:t>wingover </a:t>
            </a:r>
            <a:r>
              <a:rPr lang="en-US" sz="2200" dirty="0"/>
              <a:t>and the horizontal connecting lines in the cloverleaf</a:t>
            </a:r>
            <a:r>
              <a:rPr lang="en-US" sz="2200" dirty="0" smtClean="0"/>
              <a:t>.</a:t>
            </a:r>
          </a:p>
          <a:p>
            <a:endParaRPr lang="en-US" sz="2200" b="1" dirty="0"/>
          </a:p>
          <a:p>
            <a:r>
              <a:rPr lang="en-US" sz="2200" b="1" dirty="0" smtClean="0"/>
              <a:t>Horizontal</a:t>
            </a:r>
            <a:r>
              <a:rPr lang="en-US" sz="2200" b="1" dirty="0"/>
              <a:t>: </a:t>
            </a:r>
            <a:r>
              <a:rPr lang="en-US" sz="2200" dirty="0" smtClean="0"/>
              <a:t>Flight </a:t>
            </a:r>
            <a:r>
              <a:rPr lang="en-US" sz="2200" dirty="0"/>
              <a:t>on the base (great circle) or parallel to base (minor circle</a:t>
            </a:r>
            <a:r>
              <a:rPr lang="en-US" sz="2200" dirty="0" smtClean="0"/>
              <a:t>)</a:t>
            </a:r>
          </a:p>
          <a:p>
            <a:endParaRPr lang="en-US" sz="2200" b="1" dirty="0"/>
          </a:p>
          <a:p>
            <a:r>
              <a:rPr lang="en-US" sz="2200" b="1" dirty="0" smtClean="0"/>
              <a:t>Vertical</a:t>
            </a:r>
            <a:r>
              <a:rPr lang="en-US" sz="2200" b="1" dirty="0"/>
              <a:t>: </a:t>
            </a:r>
            <a:r>
              <a:rPr lang="en-US" sz="2200" dirty="0"/>
              <a:t>A climb or dive flown at right angles to the base</a:t>
            </a:r>
            <a:r>
              <a:rPr lang="en-US" sz="2200" dirty="0" smtClean="0"/>
              <a:t>.</a:t>
            </a:r>
          </a:p>
          <a:p>
            <a:endParaRPr lang="en-US" sz="2200" b="1" dirty="0"/>
          </a:p>
          <a:p>
            <a:r>
              <a:rPr lang="en-US" sz="2200" b="1" dirty="0" smtClean="0"/>
              <a:t>90</a:t>
            </a:r>
            <a:r>
              <a:rPr lang="en-US" sz="2200" b="1" dirty="0"/>
              <a:t>° Wingover Path: </a:t>
            </a:r>
            <a:r>
              <a:rPr lang="en-US" sz="2200" dirty="0"/>
              <a:t>A straight path (great circle) 90° to the base, passing over the highest point of the hemisphere</a:t>
            </a:r>
            <a:r>
              <a:rPr lang="en-US" sz="2200" dirty="0" smtClean="0"/>
              <a:t>.  </a:t>
            </a:r>
            <a:endParaRPr lang="de-CH" sz="2200" dirty="0"/>
          </a:p>
        </p:txBody>
      </p:sp>
    </p:spTree>
    <p:extLst>
      <p:ext uri="{BB962C8B-B14F-4D97-AF65-F5344CB8AC3E}">
        <p14:creationId xmlns:p14="http://schemas.microsoft.com/office/powerpoint/2010/main" val="207054316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6356350"/>
            <a:ext cx="1442213" cy="365125"/>
          </a:xfrm>
        </p:spPr>
        <p:txBody>
          <a:bodyPr/>
          <a:lstStyle/>
          <a:p>
            <a:r>
              <a:rPr lang="de-DE" smtClean="0"/>
              <a:t>January 2021</a:t>
            </a:r>
            <a:endParaRPr lang="de-CH" dirty="0"/>
          </a:p>
        </p:txBody>
      </p:sp>
      <p:sp>
        <p:nvSpPr>
          <p:cNvPr id="5" name="Fußzeilenplatzhalter 4"/>
          <p:cNvSpPr>
            <a:spLocks noGrp="1"/>
          </p:cNvSpPr>
          <p:nvPr>
            <p:ph type="ftr" sz="quarter" idx="11"/>
          </p:nvPr>
        </p:nvSpPr>
        <p:spPr>
          <a:xfrm>
            <a:off x="4979785" y="6356349"/>
            <a:ext cx="1960908"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a:xfrm>
            <a:off x="10972798" y="6356350"/>
            <a:ext cx="381001" cy="365125"/>
          </a:xfrm>
        </p:spPr>
        <p:txBody>
          <a:bodyPr/>
          <a:lstStyle/>
          <a:p>
            <a:fld id="{B4A00A18-D286-4678-8428-61D7CDEC32E1}" type="slidenum">
              <a:rPr lang="de-CH" smtClean="0"/>
              <a:t>8</a:t>
            </a:fld>
            <a:endParaRPr lang="de-CH" dirty="0"/>
          </a:p>
        </p:txBody>
      </p:sp>
      <p:sp>
        <p:nvSpPr>
          <p:cNvPr id="11" name="Textfeld 10"/>
          <p:cNvSpPr txBox="1"/>
          <p:nvPr/>
        </p:nvSpPr>
        <p:spPr>
          <a:xfrm>
            <a:off x="7200000" y="119151"/>
            <a:ext cx="3946358" cy="461665"/>
          </a:xfrm>
          <a:prstGeom prst="rect">
            <a:avLst/>
          </a:prstGeom>
          <a:noFill/>
        </p:spPr>
        <p:txBody>
          <a:bodyPr wrap="square" rtlCol="0">
            <a:spAutoFit/>
          </a:bodyPr>
          <a:lstStyle/>
          <a:p>
            <a:pPr algn="ctr"/>
            <a:r>
              <a:rPr lang="de-CH" sz="2400" b="1" dirty="0"/>
              <a:t>4.J.1. Take-off </a:t>
            </a:r>
            <a:r>
              <a:rPr lang="de-CH" sz="2400" dirty="0"/>
              <a:t>(Rule 4.2.15.3) </a:t>
            </a:r>
          </a:p>
        </p:txBody>
      </p:sp>
      <p:sp>
        <p:nvSpPr>
          <p:cNvPr id="2" name="Textfeld 1"/>
          <p:cNvSpPr txBox="1"/>
          <p:nvPr/>
        </p:nvSpPr>
        <p:spPr>
          <a:xfrm>
            <a:off x="1563498" y="5030694"/>
            <a:ext cx="9614784" cy="13388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t>The takeoff run measures at least </a:t>
            </a:r>
            <a:r>
              <a:rPr lang="en-US" dirty="0">
                <a:solidFill>
                  <a:srgbClr val="FF0000"/>
                </a:solidFill>
              </a:rPr>
              <a:t>4.5 </a:t>
            </a:r>
            <a:r>
              <a:rPr lang="en-US" dirty="0"/>
              <a:t>m or maximum </a:t>
            </a:r>
            <a:r>
              <a:rPr lang="en-US" dirty="0">
                <a:solidFill>
                  <a:srgbClr val="FF0000"/>
                </a:solidFill>
              </a:rPr>
              <a:t>1/4 - lap</a:t>
            </a:r>
            <a:r>
              <a:rPr lang="en-US" dirty="0" smtClean="0">
                <a:solidFill>
                  <a:srgbClr val="FF0000"/>
                </a:solidFill>
              </a:rPr>
              <a:t>.</a:t>
            </a:r>
          </a:p>
          <a:p>
            <a:pPr marL="342900" indent="-342900">
              <a:lnSpc>
                <a:spcPct val="150000"/>
              </a:lnSpc>
              <a:buFont typeface="Arial" panose="020B0604020202020204" pitchFamily="34" charset="0"/>
              <a:buChar char="•"/>
            </a:pPr>
            <a:r>
              <a:rPr lang="en-US" dirty="0"/>
              <a:t>The distance from </a:t>
            </a:r>
            <a:r>
              <a:rPr lang="en-US" b="1" dirty="0" smtClean="0"/>
              <a:t>Start</a:t>
            </a:r>
            <a:r>
              <a:rPr lang="en-US" dirty="0" smtClean="0"/>
              <a:t> </a:t>
            </a:r>
            <a:r>
              <a:rPr lang="en-US" dirty="0"/>
              <a:t>to reaching the level of horizontal flight measures </a:t>
            </a:r>
            <a:r>
              <a:rPr lang="en-US" dirty="0">
                <a:solidFill>
                  <a:srgbClr val="FF0000"/>
                </a:solidFill>
              </a:rPr>
              <a:t>one </a:t>
            </a:r>
            <a:r>
              <a:rPr lang="en-US" dirty="0" smtClean="0">
                <a:solidFill>
                  <a:srgbClr val="FF0000"/>
                </a:solidFill>
              </a:rPr>
              <a:t>lap</a:t>
            </a:r>
          </a:p>
          <a:p>
            <a:pPr marL="342900" indent="-342900">
              <a:lnSpc>
                <a:spcPct val="150000"/>
              </a:lnSpc>
              <a:buFont typeface="Arial" panose="020B0604020202020204" pitchFamily="34" charset="0"/>
              <a:buChar char="•"/>
            </a:pPr>
            <a:r>
              <a:rPr lang="en-US" dirty="0">
                <a:solidFill>
                  <a:srgbClr val="FF0000"/>
                </a:solidFill>
              </a:rPr>
              <a:t>Two laps </a:t>
            </a:r>
            <a:r>
              <a:rPr lang="en-US" dirty="0"/>
              <a:t>of horizontal flight at the height of the base (+/- 30 cm) are </a:t>
            </a:r>
            <a:r>
              <a:rPr lang="en-US" dirty="0">
                <a:solidFill>
                  <a:srgbClr val="FF0000"/>
                </a:solidFill>
              </a:rPr>
              <a:t>part of the </a:t>
            </a:r>
            <a:r>
              <a:rPr lang="en-US" dirty="0" err="1" smtClean="0">
                <a:solidFill>
                  <a:srgbClr val="FF0000"/>
                </a:solidFill>
              </a:rPr>
              <a:t>manoeuvre</a:t>
            </a:r>
            <a:r>
              <a:rPr lang="de-CH" dirty="0" smtClean="0"/>
              <a:t>. </a:t>
            </a:r>
            <a:endParaRPr lang="de-CH"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610" y="1693214"/>
            <a:ext cx="7969904" cy="3337480"/>
          </a:xfrm>
          <a:prstGeom prst="rect">
            <a:avLst/>
          </a:prstGeom>
        </p:spPr>
      </p:pic>
    </p:spTree>
    <p:extLst>
      <p:ext uri="{BB962C8B-B14F-4D97-AF65-F5344CB8AC3E}">
        <p14:creationId xmlns:p14="http://schemas.microsoft.com/office/powerpoint/2010/main" val="77292806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January 2021</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F2B Judging Recommendations 2021</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9</a:t>
            </a:fld>
            <a:endParaRPr lang="de-CH" dirty="0"/>
          </a:p>
        </p:txBody>
      </p:sp>
      <p:sp>
        <p:nvSpPr>
          <p:cNvPr id="11" name="Textfeld 10"/>
          <p:cNvSpPr txBox="1"/>
          <p:nvPr/>
        </p:nvSpPr>
        <p:spPr>
          <a:xfrm>
            <a:off x="6863645" y="108000"/>
            <a:ext cx="5023555" cy="461665"/>
          </a:xfrm>
          <a:prstGeom prst="rect">
            <a:avLst/>
          </a:prstGeom>
          <a:noFill/>
        </p:spPr>
        <p:txBody>
          <a:bodyPr wrap="square" rtlCol="0">
            <a:spAutoFit/>
          </a:bodyPr>
          <a:lstStyle/>
          <a:p>
            <a:pPr algn="ctr"/>
            <a:r>
              <a:rPr lang="en-US" sz="2400" b="1" dirty="0"/>
              <a:t>4.J.2. Reverse wingover </a:t>
            </a:r>
            <a:r>
              <a:rPr lang="en-US" sz="2400" dirty="0"/>
              <a:t>(Rule 4.2.15.4)</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1677786797"/>
              </p:ext>
            </p:extLst>
          </p:nvPr>
        </p:nvGraphicFramePr>
        <p:xfrm>
          <a:off x="2980340" y="686659"/>
          <a:ext cx="5959715" cy="5669691"/>
        </p:xfrm>
        <a:graphic>
          <a:graphicData uri="http://schemas.openxmlformats.org/presentationml/2006/ole">
            <mc:AlternateContent xmlns:mc="http://schemas.openxmlformats.org/markup-compatibility/2006">
              <mc:Choice xmlns:v="urn:schemas-microsoft-com:vml" Requires="v">
                <p:oleObj spid="_x0000_s3731" name="CorelDRAW" r:id="rId4" imgW="5506376" imgH="6468080" progId="CorelDRAW.Graphic.12">
                  <p:embed/>
                </p:oleObj>
              </mc:Choice>
              <mc:Fallback>
                <p:oleObj name="CorelDRAW" r:id="rId4" imgW="5506376" imgH="6468080" progId="CorelDRAW.Graphic.12">
                  <p:embed/>
                  <p:pic>
                    <p:nvPicPr>
                      <p:cNvPr id="0" name=""/>
                      <p:cNvPicPr/>
                      <p:nvPr/>
                    </p:nvPicPr>
                    <p:blipFill>
                      <a:blip r:embed="rId5"/>
                      <a:stretch>
                        <a:fillRect/>
                      </a:stretch>
                    </p:blipFill>
                    <p:spPr>
                      <a:xfrm>
                        <a:off x="2980340" y="686659"/>
                        <a:ext cx="5959715" cy="5669691"/>
                      </a:xfrm>
                      <a:prstGeom prst="rect">
                        <a:avLst/>
                      </a:prstGeom>
                    </p:spPr>
                  </p:pic>
                </p:oleObj>
              </mc:Fallback>
            </mc:AlternateContent>
          </a:graphicData>
        </a:graphic>
      </p:graphicFrame>
      <p:sp>
        <p:nvSpPr>
          <p:cNvPr id="3" name="Textfeld 2"/>
          <p:cNvSpPr txBox="1"/>
          <p:nvPr/>
        </p:nvSpPr>
        <p:spPr>
          <a:xfrm>
            <a:off x="476250" y="619125"/>
            <a:ext cx="2504090" cy="3970318"/>
          </a:xfrm>
          <a:prstGeom prst="rect">
            <a:avLst/>
          </a:prstGeom>
          <a:noFill/>
        </p:spPr>
        <p:txBody>
          <a:bodyPr wrap="square" rtlCol="0">
            <a:spAutoFit/>
          </a:bodyPr>
          <a:lstStyle/>
          <a:p>
            <a:pPr marL="285750" indent="-285750">
              <a:buFont typeface="Wingdings" panose="05000000000000000000" pitchFamily="2" charset="2"/>
              <a:buChar char="§"/>
            </a:pPr>
            <a:r>
              <a:rPr lang="en-US" dirty="0"/>
              <a:t>All turns </a:t>
            </a:r>
            <a:r>
              <a:rPr lang="en-US" dirty="0">
                <a:solidFill>
                  <a:srgbClr val="FF0000"/>
                </a:solidFill>
              </a:rPr>
              <a:t>tight</a:t>
            </a:r>
            <a:r>
              <a:rPr lang="en-US" dirty="0"/>
              <a:t>.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Turns flown wide are errors.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Vertical through the top point of the hemisphere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Horizontal along the base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Turns </a:t>
            </a:r>
            <a:r>
              <a:rPr lang="en-US" dirty="0"/>
              <a:t>exactly 180° opposite</a:t>
            </a:r>
            <a:endParaRPr lang="de-CH" dirty="0"/>
          </a:p>
        </p:txBody>
      </p:sp>
    </p:spTree>
    <p:extLst>
      <p:ext uri="{BB962C8B-B14F-4D97-AF65-F5344CB8AC3E}">
        <p14:creationId xmlns:p14="http://schemas.microsoft.com/office/powerpoint/2010/main" val="158738170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5042</Words>
  <Application>Microsoft Office PowerPoint</Application>
  <PresentationFormat>Breitbild</PresentationFormat>
  <Paragraphs>837</Paragraphs>
  <Slides>55</Slides>
  <Notes>55</Notes>
  <HiddenSlides>0</HiddenSlides>
  <MMClips>1</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55</vt:i4>
      </vt:variant>
    </vt:vector>
  </HeadingPairs>
  <TitlesOfParts>
    <vt:vector size="64" baseType="lpstr">
      <vt:lpstr>SimSun</vt:lpstr>
      <vt:lpstr>SimSun</vt:lpstr>
      <vt:lpstr>Arial</vt:lpstr>
      <vt:lpstr>Arial Black</vt:lpstr>
      <vt:lpstr>Calibri</vt:lpstr>
      <vt:lpstr>Calibri Light</vt:lpstr>
      <vt:lpstr>Wingdings</vt:lpstr>
      <vt:lpstr>Office Theme</vt:lpstr>
      <vt:lpstr>CorelDRAW</vt:lpstr>
      <vt:lpstr>PowerPoint-Präsentation</vt:lpstr>
      <vt:lpstr>PowerPoint-Präsentation</vt:lpstr>
      <vt:lpstr>PowerPoint-Präsentation</vt:lpstr>
      <vt:lpstr>PowerPoint-Präsentation</vt:lpstr>
      <vt:lpstr>  2. Manoeuvres and Critical Points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 Germann</dc:creator>
  <cp:lastModifiedBy>Microsoft-Konto</cp:lastModifiedBy>
  <cp:revision>957</cp:revision>
  <cp:lastPrinted>2019-11-24T12:22:26Z</cp:lastPrinted>
  <dcterms:created xsi:type="dcterms:W3CDTF">2017-09-17T10:35:00Z</dcterms:created>
  <dcterms:modified xsi:type="dcterms:W3CDTF">2021-03-04T12:20:21Z</dcterms:modified>
  <cp:contentStatus/>
</cp:coreProperties>
</file>